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xlsx" ContentType="application/vnd.openxmlformats-officedocument.spreadsheetml.sheet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64" r:id="rId3"/>
    <p:sldId id="257" r:id="rId4"/>
    <p:sldId id="258" r:id="rId5"/>
    <p:sldId id="261" r:id="rId6"/>
    <p:sldId id="265" r:id="rId7"/>
    <p:sldId id="263" r:id="rId8"/>
    <p:sldId id="259" r:id="rId9"/>
    <p:sldId id="260" r:id="rId10"/>
    <p:sldId id="262" r:id="rId11"/>
    <p:sldId id="266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4" d="100"/>
          <a:sy n="114" d="100"/>
        </p:scale>
        <p:origin x="-3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Sheet1!$A$2:$A$6</c:f>
              <c:strCache>
                <c:ptCount val="4"/>
                <c:pt idx="0">
                  <c:v>Splice</c:v>
                </c:pt>
                <c:pt idx="1">
                  <c:v>Stop</c:v>
                </c:pt>
                <c:pt idx="2">
                  <c:v>Frameshift indel</c:v>
                </c:pt>
                <c:pt idx="3">
                  <c:v>Large deletion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267.0</c:v>
                </c:pt>
                <c:pt idx="1">
                  <c:v>565.0</c:v>
                </c:pt>
                <c:pt idx="2">
                  <c:v>337.0</c:v>
                </c:pt>
                <c:pt idx="3">
                  <c:v>116.0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Sheet1!$A$2:$A$6</c:f>
              <c:strCache>
                <c:ptCount val="4"/>
                <c:pt idx="0">
                  <c:v>Splice</c:v>
                </c:pt>
                <c:pt idx="1">
                  <c:v>Stop</c:v>
                </c:pt>
                <c:pt idx="2">
                  <c:v>Frameshift indel</c:v>
                </c:pt>
                <c:pt idx="3">
                  <c:v>Large deletion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12.0</c:v>
                </c:pt>
                <c:pt idx="1">
                  <c:v>23.0</c:v>
                </c:pt>
                <c:pt idx="2">
                  <c:v>38.0</c:v>
                </c:pt>
                <c:pt idx="3">
                  <c:v>24.0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8E474A-4BEC-8242-8DF4-D9C0C1944AAF}" type="datetimeFigureOut">
              <a:rPr lang="en-US" smtClean="0"/>
              <a:t>4/15/12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A4BA7D-4B78-3F44-AC61-E17644C8A7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609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4,000 FPs</a:t>
            </a:r>
            <a:r>
              <a:rPr lang="en-US" baseline="0" dirty="0" smtClean="0"/>
              <a:t> in a single experiment vs. 1,000 </a:t>
            </a:r>
            <a:r>
              <a:rPr lang="en-US" baseline="0" dirty="0" err="1" smtClean="0"/>
              <a:t>LoF</a:t>
            </a:r>
            <a:r>
              <a:rPr lang="en-US" baseline="0" dirty="0" smtClean="0"/>
              <a:t> SNPs in population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4BA7D-4B78-3F44-AC61-E17644C8A71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2535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Two things here:</a:t>
            </a:r>
            <a:r>
              <a:rPr lang="en-US" baseline="0" dirty="0" smtClean="0"/>
              <a:t> (1) AS is important to consider for correct classification, </a:t>
            </a:r>
          </a:p>
          <a:p>
            <a:r>
              <a:rPr lang="en-US" baseline="0" dirty="0" smtClean="0"/>
              <a:t>(2) 1K Genome </a:t>
            </a:r>
            <a:r>
              <a:rPr lang="en-US" baseline="0" dirty="0" err="1" smtClean="0"/>
              <a:t>LoF</a:t>
            </a:r>
            <a:r>
              <a:rPr lang="en-US" baseline="0" dirty="0" smtClean="0"/>
              <a:t> study is limited to predictions on a known annotation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4BA7D-4B78-3F44-AC61-E17644C8A71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435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70D68-8FBE-FF46-B2AA-A87E9406E6EA}" type="datetimeFigureOut">
              <a:rPr lang="en-US" smtClean="0"/>
              <a:t>4/14/12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71E22-36A7-B943-9AE5-9AE1A17CB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262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70D68-8FBE-FF46-B2AA-A87E9406E6EA}" type="datetimeFigureOut">
              <a:rPr lang="en-US" smtClean="0"/>
              <a:t>4/14/12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71E22-36A7-B943-9AE5-9AE1A17CB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905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70D68-8FBE-FF46-B2AA-A87E9406E6EA}" type="datetimeFigureOut">
              <a:rPr lang="en-US" smtClean="0"/>
              <a:t>4/14/12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71E22-36A7-B943-9AE5-9AE1A17CB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001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70D68-8FBE-FF46-B2AA-A87E9406E6EA}" type="datetimeFigureOut">
              <a:rPr lang="en-US" smtClean="0"/>
              <a:t>4/14/12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71E22-36A7-B943-9AE5-9AE1A17CB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045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70D68-8FBE-FF46-B2AA-A87E9406E6EA}" type="datetimeFigureOut">
              <a:rPr lang="en-US" smtClean="0"/>
              <a:t>4/14/12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71E22-36A7-B943-9AE5-9AE1A17CB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619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70D68-8FBE-FF46-B2AA-A87E9406E6EA}" type="datetimeFigureOut">
              <a:rPr lang="en-US" smtClean="0"/>
              <a:t>4/14/12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71E22-36A7-B943-9AE5-9AE1A17CB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150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70D68-8FBE-FF46-B2AA-A87E9406E6EA}" type="datetimeFigureOut">
              <a:rPr lang="en-US" smtClean="0"/>
              <a:t>4/14/12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71E22-36A7-B943-9AE5-9AE1A17CB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748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70D68-8FBE-FF46-B2AA-A87E9406E6EA}" type="datetimeFigureOut">
              <a:rPr lang="en-US" smtClean="0"/>
              <a:t>4/14/12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71E22-36A7-B943-9AE5-9AE1A17CB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506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70D68-8FBE-FF46-B2AA-A87E9406E6EA}" type="datetimeFigureOut">
              <a:rPr lang="en-US" smtClean="0"/>
              <a:t>4/14/12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71E22-36A7-B943-9AE5-9AE1A17CB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036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70D68-8FBE-FF46-B2AA-A87E9406E6EA}" type="datetimeFigureOut">
              <a:rPr lang="en-US" smtClean="0"/>
              <a:t>4/14/12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71E22-36A7-B943-9AE5-9AE1A17CB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055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70D68-8FBE-FF46-B2AA-A87E9406E6EA}" type="datetimeFigureOut">
              <a:rPr lang="en-US" smtClean="0"/>
              <a:t>4/14/12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71E22-36A7-B943-9AE5-9AE1A17CB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95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70D68-8FBE-FF46-B2AA-A87E9406E6EA}" type="datetimeFigureOut">
              <a:rPr lang="en-US" smtClean="0"/>
              <a:t>4/14/12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E71E22-36A7-B943-9AE5-9AE1A17CB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222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.png"/><Relationship Id="rId12" Type="http://schemas.openxmlformats.org/officeDocument/2006/relationships/image" Target="../media/image10.png"/><Relationship Id="rId13" Type="http://schemas.openxmlformats.org/officeDocument/2006/relationships/image" Target="../media/image11.png"/><Relationship Id="rId14" Type="http://schemas.openxmlformats.org/officeDocument/2006/relationships/image" Target="../media/image12.png"/><Relationship Id="rId1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7.png"/><Relationship Id="rId10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7813" y="1818949"/>
            <a:ext cx="7772400" cy="1470025"/>
          </a:xfrm>
        </p:spPr>
        <p:txBody>
          <a:bodyPr/>
          <a:lstStyle/>
          <a:p>
            <a:r>
              <a:rPr lang="en-US" dirty="0" err="1" smtClean="0"/>
              <a:t>Geuvadis</a:t>
            </a:r>
            <a:r>
              <a:rPr lang="en-US" dirty="0" smtClean="0"/>
              <a:t> Analysis Meeting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43600" y="3504583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en-US" sz="1800" dirty="0" smtClean="0"/>
              <a:t>16/02/2012</a:t>
            </a:r>
          </a:p>
          <a:p>
            <a:pPr algn="l"/>
            <a:r>
              <a:rPr lang="en-US" sz="1800" dirty="0" smtClean="0"/>
              <a:t>Micha </a:t>
            </a:r>
            <a:r>
              <a:rPr lang="en-US" sz="1800" dirty="0" err="1" smtClean="0"/>
              <a:t>Sammeth</a:t>
            </a:r>
            <a:endParaRPr lang="en-US" sz="1800" dirty="0" smtClean="0"/>
          </a:p>
          <a:p>
            <a:pPr algn="l"/>
            <a:r>
              <a:rPr lang="en-US" sz="1800" dirty="0" smtClean="0"/>
              <a:t>CNAG – Barcelona</a:t>
            </a:r>
          </a:p>
          <a:p>
            <a:pPr algn="l"/>
            <a:endParaRPr lang="en-US" sz="18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729552" y="3308550"/>
            <a:ext cx="471265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70709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418"/>
            <a:ext cx="8229600" cy="1143000"/>
          </a:xfrm>
        </p:spPr>
        <p:txBody>
          <a:bodyPr/>
          <a:lstStyle/>
          <a:p>
            <a:r>
              <a:rPr lang="en-US" dirty="0" smtClean="0"/>
              <a:t>(2) AS discovery by RNA-</a:t>
            </a:r>
            <a:r>
              <a:rPr lang="en-US" dirty="0" err="1" smtClean="0"/>
              <a:t>Seq</a:t>
            </a:r>
            <a:endParaRPr lang="en-US" dirty="0"/>
          </a:p>
        </p:txBody>
      </p:sp>
      <p:pic>
        <p:nvPicPr>
          <p:cNvPr id="4" name="Picture 18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8" y="1162050"/>
            <a:ext cx="6211887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7" name="Group 440"/>
          <p:cNvGrpSpPr>
            <a:grpSpLocks/>
          </p:cNvGrpSpPr>
          <p:nvPr/>
        </p:nvGrpSpPr>
        <p:grpSpPr bwMode="auto">
          <a:xfrm>
            <a:off x="3819525" y="4618038"/>
            <a:ext cx="260350" cy="366712"/>
            <a:chOff x="2406" y="2909"/>
            <a:chExt cx="164" cy="231"/>
          </a:xfrm>
        </p:grpSpPr>
        <p:sp>
          <p:nvSpPr>
            <p:cNvPr id="8" name="Oval 9"/>
            <p:cNvSpPr>
              <a:spLocks noChangeArrowheads="1"/>
            </p:cNvSpPr>
            <p:nvPr/>
          </p:nvSpPr>
          <p:spPr bwMode="auto">
            <a:xfrm>
              <a:off x="2442" y="2994"/>
              <a:ext cx="96" cy="96"/>
            </a:xfrm>
            <a:prstGeom prst="ellipse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Text Box 229"/>
            <p:cNvSpPr txBox="1">
              <a:spLocks noChangeArrowheads="1"/>
            </p:cNvSpPr>
            <p:nvPr/>
          </p:nvSpPr>
          <p:spPr bwMode="auto">
            <a:xfrm>
              <a:off x="2406" y="2909"/>
              <a:ext cx="16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b="1"/>
                <a:t>-</a:t>
              </a:r>
            </a:p>
          </p:txBody>
        </p:sp>
      </p:grpSp>
      <p:grpSp>
        <p:nvGrpSpPr>
          <p:cNvPr id="10" name="Group 438"/>
          <p:cNvGrpSpPr>
            <a:grpSpLocks/>
          </p:cNvGrpSpPr>
          <p:nvPr/>
        </p:nvGrpSpPr>
        <p:grpSpPr bwMode="auto">
          <a:xfrm>
            <a:off x="2181225" y="4913313"/>
            <a:ext cx="260350" cy="366712"/>
            <a:chOff x="1374" y="3095"/>
            <a:chExt cx="164" cy="231"/>
          </a:xfrm>
        </p:grpSpPr>
        <p:sp>
          <p:nvSpPr>
            <p:cNvPr id="11" name="Oval 7"/>
            <p:cNvSpPr>
              <a:spLocks noChangeArrowheads="1"/>
            </p:cNvSpPr>
            <p:nvPr/>
          </p:nvSpPr>
          <p:spPr bwMode="auto">
            <a:xfrm>
              <a:off x="1408" y="3180"/>
              <a:ext cx="96" cy="9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Text Box 230"/>
            <p:cNvSpPr txBox="1">
              <a:spLocks noChangeArrowheads="1"/>
            </p:cNvSpPr>
            <p:nvPr/>
          </p:nvSpPr>
          <p:spPr bwMode="auto">
            <a:xfrm>
              <a:off x="1374" y="3095"/>
              <a:ext cx="16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b="1"/>
                <a:t>-</a:t>
              </a:r>
            </a:p>
          </p:txBody>
        </p:sp>
      </p:grpSp>
      <p:grpSp>
        <p:nvGrpSpPr>
          <p:cNvPr id="13" name="Group 439"/>
          <p:cNvGrpSpPr>
            <a:grpSpLocks/>
          </p:cNvGrpSpPr>
          <p:nvPr/>
        </p:nvGrpSpPr>
        <p:grpSpPr bwMode="auto">
          <a:xfrm>
            <a:off x="3292475" y="5367338"/>
            <a:ext cx="303213" cy="336550"/>
            <a:chOff x="2074" y="3381"/>
            <a:chExt cx="191" cy="212"/>
          </a:xfrm>
        </p:grpSpPr>
        <p:sp>
          <p:nvSpPr>
            <p:cNvPr id="14" name="Oval 8"/>
            <p:cNvSpPr>
              <a:spLocks noChangeArrowheads="1"/>
            </p:cNvSpPr>
            <p:nvPr/>
          </p:nvSpPr>
          <p:spPr bwMode="auto">
            <a:xfrm>
              <a:off x="2124" y="3432"/>
              <a:ext cx="96" cy="96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Text Box 231"/>
            <p:cNvSpPr txBox="1">
              <a:spLocks noChangeArrowheads="1"/>
            </p:cNvSpPr>
            <p:nvPr/>
          </p:nvSpPr>
          <p:spPr bwMode="auto">
            <a:xfrm>
              <a:off x="2074" y="3381"/>
              <a:ext cx="191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600" b="1"/>
                <a:t>^</a:t>
              </a:r>
            </a:p>
          </p:txBody>
        </p:sp>
      </p:grpSp>
      <p:grpSp>
        <p:nvGrpSpPr>
          <p:cNvPr id="16" name="Group 441"/>
          <p:cNvGrpSpPr>
            <a:grpSpLocks/>
          </p:cNvGrpSpPr>
          <p:nvPr/>
        </p:nvGrpSpPr>
        <p:grpSpPr bwMode="auto">
          <a:xfrm>
            <a:off x="4368800" y="4672013"/>
            <a:ext cx="303213" cy="336550"/>
            <a:chOff x="2752" y="2943"/>
            <a:chExt cx="191" cy="212"/>
          </a:xfrm>
        </p:grpSpPr>
        <p:sp>
          <p:nvSpPr>
            <p:cNvPr id="17" name="Oval 10"/>
            <p:cNvSpPr>
              <a:spLocks noChangeArrowheads="1"/>
            </p:cNvSpPr>
            <p:nvPr/>
          </p:nvSpPr>
          <p:spPr bwMode="auto">
            <a:xfrm>
              <a:off x="2798" y="3000"/>
              <a:ext cx="96" cy="96"/>
            </a:xfrm>
            <a:prstGeom prst="ellipse">
              <a:avLst/>
            </a:prstGeom>
            <a:solidFill>
              <a:srgbClr val="FF00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Text Box 233"/>
            <p:cNvSpPr txBox="1">
              <a:spLocks noChangeArrowheads="1"/>
            </p:cNvSpPr>
            <p:nvPr/>
          </p:nvSpPr>
          <p:spPr bwMode="auto">
            <a:xfrm>
              <a:off x="2752" y="2943"/>
              <a:ext cx="191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600" b="1"/>
                <a:t>^</a:t>
              </a:r>
            </a:p>
          </p:txBody>
        </p:sp>
      </p:grpSp>
      <p:grpSp>
        <p:nvGrpSpPr>
          <p:cNvPr id="19" name="Group 465"/>
          <p:cNvGrpSpPr>
            <a:grpSpLocks/>
          </p:cNvGrpSpPr>
          <p:nvPr/>
        </p:nvGrpSpPr>
        <p:grpSpPr bwMode="auto">
          <a:xfrm>
            <a:off x="1412875" y="4910138"/>
            <a:ext cx="890588" cy="452437"/>
            <a:chOff x="890" y="3093"/>
            <a:chExt cx="561" cy="285"/>
          </a:xfrm>
        </p:grpSpPr>
        <p:sp>
          <p:nvSpPr>
            <p:cNvPr id="20" name="Freeform 235"/>
            <p:cNvSpPr>
              <a:spLocks/>
            </p:cNvSpPr>
            <p:nvPr/>
          </p:nvSpPr>
          <p:spPr bwMode="auto">
            <a:xfrm>
              <a:off x="1086" y="3216"/>
              <a:ext cx="300" cy="162"/>
            </a:xfrm>
            <a:custGeom>
              <a:avLst/>
              <a:gdLst>
                <a:gd name="T0" fmla="*/ 0 w 300"/>
                <a:gd name="T1" fmla="*/ 198 h 198"/>
                <a:gd name="T2" fmla="*/ 72 w 300"/>
                <a:gd name="T3" fmla="*/ 30 h 198"/>
                <a:gd name="T4" fmla="*/ 300 w 300"/>
                <a:gd name="T5" fmla="*/ 1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0" h="198">
                  <a:moveTo>
                    <a:pt x="0" y="198"/>
                  </a:moveTo>
                  <a:cubicBezTo>
                    <a:pt x="11" y="129"/>
                    <a:pt x="22" y="60"/>
                    <a:pt x="72" y="30"/>
                  </a:cubicBezTo>
                  <a:cubicBezTo>
                    <a:pt x="122" y="0"/>
                    <a:pt x="262" y="11"/>
                    <a:pt x="300" y="1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Text Box 245"/>
            <p:cNvSpPr txBox="1">
              <a:spLocks noChangeArrowheads="1"/>
            </p:cNvSpPr>
            <p:nvPr/>
          </p:nvSpPr>
          <p:spPr bwMode="auto">
            <a:xfrm>
              <a:off x="890" y="3093"/>
              <a:ext cx="561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000"/>
                <a:t>1,2,3,4,5,6,7</a:t>
              </a:r>
            </a:p>
          </p:txBody>
        </p:sp>
      </p:grpSp>
      <p:grpSp>
        <p:nvGrpSpPr>
          <p:cNvPr id="22" name="Group 466"/>
          <p:cNvGrpSpPr>
            <a:grpSpLocks/>
          </p:cNvGrpSpPr>
          <p:nvPr/>
        </p:nvGrpSpPr>
        <p:grpSpPr bwMode="auto">
          <a:xfrm>
            <a:off x="2381250" y="5191125"/>
            <a:ext cx="1065213" cy="346075"/>
            <a:chOff x="1500" y="3270"/>
            <a:chExt cx="671" cy="218"/>
          </a:xfrm>
        </p:grpSpPr>
        <p:sp>
          <p:nvSpPr>
            <p:cNvPr id="23" name="Freeform 236"/>
            <p:cNvSpPr>
              <a:spLocks/>
            </p:cNvSpPr>
            <p:nvPr/>
          </p:nvSpPr>
          <p:spPr bwMode="auto">
            <a:xfrm>
              <a:off x="1500" y="3270"/>
              <a:ext cx="606" cy="218"/>
            </a:xfrm>
            <a:custGeom>
              <a:avLst/>
              <a:gdLst>
                <a:gd name="T0" fmla="*/ 0 w 606"/>
                <a:gd name="T1" fmla="*/ 0 h 254"/>
                <a:gd name="T2" fmla="*/ 228 w 606"/>
                <a:gd name="T3" fmla="*/ 216 h 254"/>
                <a:gd name="T4" fmla="*/ 606 w 606"/>
                <a:gd name="T5" fmla="*/ 228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6" h="254">
                  <a:moveTo>
                    <a:pt x="0" y="0"/>
                  </a:moveTo>
                  <a:cubicBezTo>
                    <a:pt x="63" y="89"/>
                    <a:pt x="127" y="178"/>
                    <a:pt x="228" y="216"/>
                  </a:cubicBezTo>
                  <a:cubicBezTo>
                    <a:pt x="329" y="254"/>
                    <a:pt x="548" y="211"/>
                    <a:pt x="606" y="22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Text Box 247"/>
            <p:cNvSpPr txBox="1">
              <a:spLocks noChangeArrowheads="1"/>
            </p:cNvSpPr>
            <p:nvPr/>
          </p:nvSpPr>
          <p:spPr bwMode="auto">
            <a:xfrm>
              <a:off x="1610" y="3327"/>
              <a:ext cx="561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000"/>
                <a:t>1,2,3,4,5,6,7</a:t>
              </a:r>
            </a:p>
          </p:txBody>
        </p:sp>
      </p:grpSp>
      <p:grpSp>
        <p:nvGrpSpPr>
          <p:cNvPr id="25" name="Group 469"/>
          <p:cNvGrpSpPr>
            <a:grpSpLocks/>
          </p:cNvGrpSpPr>
          <p:nvPr/>
        </p:nvGrpSpPr>
        <p:grpSpPr bwMode="auto">
          <a:xfrm>
            <a:off x="3965575" y="4629150"/>
            <a:ext cx="573088" cy="287338"/>
            <a:chOff x="2498" y="2916"/>
            <a:chExt cx="361" cy="181"/>
          </a:xfrm>
        </p:grpSpPr>
        <p:sp>
          <p:nvSpPr>
            <p:cNvPr id="26" name="Freeform 221"/>
            <p:cNvSpPr>
              <a:spLocks/>
            </p:cNvSpPr>
            <p:nvPr/>
          </p:nvSpPr>
          <p:spPr bwMode="auto">
            <a:xfrm>
              <a:off x="2538" y="2916"/>
              <a:ext cx="258" cy="78"/>
            </a:xfrm>
            <a:custGeom>
              <a:avLst/>
              <a:gdLst>
                <a:gd name="T0" fmla="*/ 0 w 258"/>
                <a:gd name="T1" fmla="*/ 78 h 78"/>
                <a:gd name="T2" fmla="*/ 132 w 258"/>
                <a:gd name="T3" fmla="*/ 0 h 78"/>
                <a:gd name="T4" fmla="*/ 258 w 258"/>
                <a:gd name="T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8" h="78">
                  <a:moveTo>
                    <a:pt x="0" y="78"/>
                  </a:moveTo>
                  <a:cubicBezTo>
                    <a:pt x="44" y="39"/>
                    <a:pt x="89" y="0"/>
                    <a:pt x="132" y="0"/>
                  </a:cubicBezTo>
                  <a:cubicBezTo>
                    <a:pt x="175" y="0"/>
                    <a:pt x="216" y="39"/>
                    <a:pt x="258" y="7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Text Box 252"/>
            <p:cNvSpPr txBox="1">
              <a:spLocks noChangeArrowheads="1"/>
            </p:cNvSpPr>
            <p:nvPr/>
          </p:nvSpPr>
          <p:spPr bwMode="auto">
            <a:xfrm>
              <a:off x="2498" y="2943"/>
              <a:ext cx="361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000"/>
                <a:t>1,2,3,6</a:t>
              </a:r>
            </a:p>
          </p:txBody>
        </p:sp>
      </p:grpSp>
      <p:grpSp>
        <p:nvGrpSpPr>
          <p:cNvPr id="28" name="Group 436"/>
          <p:cNvGrpSpPr>
            <a:grpSpLocks/>
          </p:cNvGrpSpPr>
          <p:nvPr/>
        </p:nvGrpSpPr>
        <p:grpSpPr bwMode="auto">
          <a:xfrm>
            <a:off x="793750" y="5322888"/>
            <a:ext cx="234950" cy="274637"/>
            <a:chOff x="500" y="3353"/>
            <a:chExt cx="148" cy="173"/>
          </a:xfrm>
        </p:grpSpPr>
        <p:sp>
          <p:nvSpPr>
            <p:cNvPr id="29" name="Oval 271"/>
            <p:cNvSpPr>
              <a:spLocks noChangeArrowheads="1"/>
            </p:cNvSpPr>
            <p:nvPr/>
          </p:nvSpPr>
          <p:spPr bwMode="auto">
            <a:xfrm>
              <a:off x="520" y="3394"/>
              <a:ext cx="102" cy="102"/>
            </a:xfrm>
            <a:prstGeom prst="ellipse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Text Box 174"/>
            <p:cNvSpPr txBox="1">
              <a:spLocks noChangeArrowheads="1"/>
            </p:cNvSpPr>
            <p:nvPr/>
          </p:nvSpPr>
          <p:spPr bwMode="auto">
            <a:xfrm>
              <a:off x="500" y="3353"/>
              <a:ext cx="14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200" b="1"/>
                <a:t>[</a:t>
              </a:r>
            </a:p>
          </p:txBody>
        </p:sp>
      </p:grpSp>
      <p:grpSp>
        <p:nvGrpSpPr>
          <p:cNvPr id="31" name="Group 437"/>
          <p:cNvGrpSpPr>
            <a:grpSpLocks/>
          </p:cNvGrpSpPr>
          <p:nvPr/>
        </p:nvGrpSpPr>
        <p:grpSpPr bwMode="auto">
          <a:xfrm>
            <a:off x="1539875" y="5300663"/>
            <a:ext cx="303213" cy="336550"/>
            <a:chOff x="970" y="3339"/>
            <a:chExt cx="191" cy="212"/>
          </a:xfrm>
        </p:grpSpPr>
        <p:sp>
          <p:nvSpPr>
            <p:cNvPr id="32" name="Oval 6"/>
            <p:cNvSpPr>
              <a:spLocks noChangeArrowheads="1"/>
            </p:cNvSpPr>
            <p:nvPr/>
          </p:nvSpPr>
          <p:spPr bwMode="auto">
            <a:xfrm>
              <a:off x="1012" y="3394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1400" b="1"/>
            </a:p>
          </p:txBody>
        </p:sp>
        <p:sp>
          <p:nvSpPr>
            <p:cNvPr id="33" name="Text Box 272"/>
            <p:cNvSpPr txBox="1">
              <a:spLocks noChangeArrowheads="1"/>
            </p:cNvSpPr>
            <p:nvPr/>
          </p:nvSpPr>
          <p:spPr bwMode="auto">
            <a:xfrm>
              <a:off x="970" y="3339"/>
              <a:ext cx="191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600" b="1"/>
                <a:t>^</a:t>
              </a:r>
            </a:p>
          </p:txBody>
        </p:sp>
      </p:grpSp>
      <p:grpSp>
        <p:nvGrpSpPr>
          <p:cNvPr id="34" name="Group 464"/>
          <p:cNvGrpSpPr>
            <a:grpSpLocks/>
          </p:cNvGrpSpPr>
          <p:nvPr/>
        </p:nvGrpSpPr>
        <p:grpSpPr bwMode="auto">
          <a:xfrm>
            <a:off x="889000" y="5553075"/>
            <a:ext cx="890588" cy="344488"/>
            <a:chOff x="560" y="3498"/>
            <a:chExt cx="561" cy="217"/>
          </a:xfrm>
        </p:grpSpPr>
        <p:sp>
          <p:nvSpPr>
            <p:cNvPr id="35" name="Freeform 273"/>
            <p:cNvSpPr>
              <a:spLocks/>
            </p:cNvSpPr>
            <p:nvPr/>
          </p:nvSpPr>
          <p:spPr bwMode="auto">
            <a:xfrm>
              <a:off x="606" y="3498"/>
              <a:ext cx="420" cy="98"/>
            </a:xfrm>
            <a:custGeom>
              <a:avLst/>
              <a:gdLst>
                <a:gd name="T0" fmla="*/ 0 w 420"/>
                <a:gd name="T1" fmla="*/ 0 h 98"/>
                <a:gd name="T2" fmla="*/ 168 w 420"/>
                <a:gd name="T3" fmla="*/ 96 h 98"/>
                <a:gd name="T4" fmla="*/ 420 w 420"/>
                <a:gd name="T5" fmla="*/ 1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0" h="98">
                  <a:moveTo>
                    <a:pt x="0" y="0"/>
                  </a:moveTo>
                  <a:cubicBezTo>
                    <a:pt x="49" y="47"/>
                    <a:pt x="98" y="94"/>
                    <a:pt x="168" y="96"/>
                  </a:cubicBezTo>
                  <a:cubicBezTo>
                    <a:pt x="238" y="98"/>
                    <a:pt x="329" y="55"/>
                    <a:pt x="420" y="1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Text Box 274"/>
            <p:cNvSpPr txBox="1">
              <a:spLocks noChangeArrowheads="1"/>
            </p:cNvSpPr>
            <p:nvPr/>
          </p:nvSpPr>
          <p:spPr bwMode="auto">
            <a:xfrm>
              <a:off x="560" y="3561"/>
              <a:ext cx="561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000"/>
                <a:t>1,2,3,4,5,6,7</a:t>
              </a:r>
            </a:p>
          </p:txBody>
        </p:sp>
      </p:grpSp>
      <p:grpSp>
        <p:nvGrpSpPr>
          <p:cNvPr id="37" name="Group 442"/>
          <p:cNvGrpSpPr>
            <a:grpSpLocks/>
          </p:cNvGrpSpPr>
          <p:nvPr/>
        </p:nvGrpSpPr>
        <p:grpSpPr bwMode="auto">
          <a:xfrm>
            <a:off x="5010150" y="4999038"/>
            <a:ext cx="260350" cy="366712"/>
            <a:chOff x="3156" y="3149"/>
            <a:chExt cx="164" cy="231"/>
          </a:xfrm>
        </p:grpSpPr>
        <p:sp>
          <p:nvSpPr>
            <p:cNvPr id="38" name="Oval 11"/>
            <p:cNvSpPr>
              <a:spLocks noChangeArrowheads="1"/>
            </p:cNvSpPr>
            <p:nvPr/>
          </p:nvSpPr>
          <p:spPr bwMode="auto">
            <a:xfrm>
              <a:off x="3192" y="3234"/>
              <a:ext cx="96" cy="96"/>
            </a:xfrm>
            <a:prstGeom prst="ellipse">
              <a:avLst/>
            </a:prstGeom>
            <a:solidFill>
              <a:srgbClr val="FF99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Text Box 228"/>
            <p:cNvSpPr txBox="1">
              <a:spLocks noChangeArrowheads="1"/>
            </p:cNvSpPr>
            <p:nvPr/>
          </p:nvSpPr>
          <p:spPr bwMode="auto">
            <a:xfrm>
              <a:off x="3156" y="3149"/>
              <a:ext cx="16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b="1"/>
                <a:t>-</a:t>
              </a:r>
            </a:p>
          </p:txBody>
        </p:sp>
      </p:grpSp>
      <p:grpSp>
        <p:nvGrpSpPr>
          <p:cNvPr id="40" name="Group 444"/>
          <p:cNvGrpSpPr>
            <a:grpSpLocks/>
          </p:cNvGrpSpPr>
          <p:nvPr/>
        </p:nvGrpSpPr>
        <p:grpSpPr bwMode="auto">
          <a:xfrm>
            <a:off x="5972175" y="5408613"/>
            <a:ext cx="260350" cy="366712"/>
            <a:chOff x="3762" y="3407"/>
            <a:chExt cx="164" cy="231"/>
          </a:xfrm>
        </p:grpSpPr>
        <p:sp>
          <p:nvSpPr>
            <p:cNvPr id="41" name="Oval 13"/>
            <p:cNvSpPr>
              <a:spLocks noChangeArrowheads="1"/>
            </p:cNvSpPr>
            <p:nvPr/>
          </p:nvSpPr>
          <p:spPr bwMode="auto">
            <a:xfrm>
              <a:off x="3798" y="3492"/>
              <a:ext cx="96" cy="96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Text Box 226"/>
            <p:cNvSpPr txBox="1">
              <a:spLocks noChangeArrowheads="1"/>
            </p:cNvSpPr>
            <p:nvPr/>
          </p:nvSpPr>
          <p:spPr bwMode="auto">
            <a:xfrm>
              <a:off x="3762" y="3407"/>
              <a:ext cx="16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b="1"/>
                <a:t>-</a:t>
              </a:r>
            </a:p>
          </p:txBody>
        </p:sp>
      </p:grpSp>
      <p:grpSp>
        <p:nvGrpSpPr>
          <p:cNvPr id="43" name="Group 445"/>
          <p:cNvGrpSpPr>
            <a:grpSpLocks/>
          </p:cNvGrpSpPr>
          <p:nvPr/>
        </p:nvGrpSpPr>
        <p:grpSpPr bwMode="auto">
          <a:xfrm>
            <a:off x="6569075" y="5453063"/>
            <a:ext cx="303213" cy="336550"/>
            <a:chOff x="4138" y="3435"/>
            <a:chExt cx="191" cy="212"/>
          </a:xfrm>
        </p:grpSpPr>
        <p:sp>
          <p:nvSpPr>
            <p:cNvPr id="44" name="Oval 17"/>
            <p:cNvSpPr>
              <a:spLocks noChangeArrowheads="1"/>
            </p:cNvSpPr>
            <p:nvPr/>
          </p:nvSpPr>
          <p:spPr bwMode="auto">
            <a:xfrm>
              <a:off x="4188" y="3492"/>
              <a:ext cx="96" cy="96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Text Box 224"/>
            <p:cNvSpPr txBox="1">
              <a:spLocks noChangeArrowheads="1"/>
            </p:cNvSpPr>
            <p:nvPr/>
          </p:nvSpPr>
          <p:spPr bwMode="auto">
            <a:xfrm>
              <a:off x="4138" y="3435"/>
              <a:ext cx="191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600" b="1"/>
                <a:t>^</a:t>
              </a:r>
            </a:p>
          </p:txBody>
        </p:sp>
      </p:grpSp>
      <p:grpSp>
        <p:nvGrpSpPr>
          <p:cNvPr id="46" name="Group 446"/>
          <p:cNvGrpSpPr>
            <a:grpSpLocks/>
          </p:cNvGrpSpPr>
          <p:nvPr/>
        </p:nvGrpSpPr>
        <p:grpSpPr bwMode="auto">
          <a:xfrm>
            <a:off x="7067550" y="5399088"/>
            <a:ext cx="260350" cy="366712"/>
            <a:chOff x="4452" y="3401"/>
            <a:chExt cx="164" cy="231"/>
          </a:xfrm>
        </p:grpSpPr>
        <p:sp>
          <p:nvSpPr>
            <p:cNvPr id="47" name="Oval 16"/>
            <p:cNvSpPr>
              <a:spLocks noChangeArrowheads="1"/>
            </p:cNvSpPr>
            <p:nvPr/>
          </p:nvSpPr>
          <p:spPr bwMode="auto">
            <a:xfrm>
              <a:off x="4488" y="3486"/>
              <a:ext cx="96" cy="96"/>
            </a:xfrm>
            <a:prstGeom prst="ellipse">
              <a:avLst/>
            </a:prstGeom>
            <a:solidFill>
              <a:srgbClr val="CC33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Text Box 225"/>
            <p:cNvSpPr txBox="1">
              <a:spLocks noChangeArrowheads="1"/>
            </p:cNvSpPr>
            <p:nvPr/>
          </p:nvSpPr>
          <p:spPr bwMode="auto">
            <a:xfrm>
              <a:off x="4452" y="3401"/>
              <a:ext cx="16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b="1"/>
                <a:t>-</a:t>
              </a:r>
            </a:p>
          </p:txBody>
        </p:sp>
      </p:grpSp>
      <p:grpSp>
        <p:nvGrpSpPr>
          <p:cNvPr id="49" name="Group 447"/>
          <p:cNvGrpSpPr>
            <a:grpSpLocks/>
          </p:cNvGrpSpPr>
          <p:nvPr/>
        </p:nvGrpSpPr>
        <p:grpSpPr bwMode="auto">
          <a:xfrm>
            <a:off x="7766050" y="5475288"/>
            <a:ext cx="231775" cy="274637"/>
            <a:chOff x="4892" y="3449"/>
            <a:chExt cx="146" cy="173"/>
          </a:xfrm>
        </p:grpSpPr>
        <p:sp>
          <p:nvSpPr>
            <p:cNvPr id="50" name="Oval 22"/>
            <p:cNvSpPr>
              <a:spLocks noChangeArrowheads="1"/>
            </p:cNvSpPr>
            <p:nvPr/>
          </p:nvSpPr>
          <p:spPr bwMode="auto">
            <a:xfrm>
              <a:off x="4914" y="3492"/>
              <a:ext cx="96" cy="96"/>
            </a:xfrm>
            <a:prstGeom prst="ellipse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Text Box 206"/>
            <p:cNvSpPr txBox="1">
              <a:spLocks noChangeArrowheads="1"/>
            </p:cNvSpPr>
            <p:nvPr/>
          </p:nvSpPr>
          <p:spPr bwMode="auto">
            <a:xfrm>
              <a:off x="4892" y="3449"/>
              <a:ext cx="14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s-ES" sz="1200" b="1"/>
                <a:t>]</a:t>
              </a:r>
            </a:p>
          </p:txBody>
        </p:sp>
      </p:grpSp>
      <p:grpSp>
        <p:nvGrpSpPr>
          <p:cNvPr id="52" name="Group 448"/>
          <p:cNvGrpSpPr>
            <a:grpSpLocks/>
          </p:cNvGrpSpPr>
          <p:nvPr/>
        </p:nvGrpSpPr>
        <p:grpSpPr bwMode="auto">
          <a:xfrm>
            <a:off x="7219950" y="5491163"/>
            <a:ext cx="590550" cy="396875"/>
            <a:chOff x="4548" y="3459"/>
            <a:chExt cx="372" cy="250"/>
          </a:xfrm>
        </p:grpSpPr>
        <p:sp>
          <p:nvSpPr>
            <p:cNvPr id="53" name="Freeform 211"/>
            <p:cNvSpPr>
              <a:spLocks/>
            </p:cNvSpPr>
            <p:nvPr/>
          </p:nvSpPr>
          <p:spPr bwMode="auto">
            <a:xfrm>
              <a:off x="4548" y="3606"/>
              <a:ext cx="372" cy="92"/>
            </a:xfrm>
            <a:custGeom>
              <a:avLst/>
              <a:gdLst>
                <a:gd name="T0" fmla="*/ 0 w 372"/>
                <a:gd name="T1" fmla="*/ 0 h 128"/>
                <a:gd name="T2" fmla="*/ 198 w 372"/>
                <a:gd name="T3" fmla="*/ 126 h 128"/>
                <a:gd name="T4" fmla="*/ 372 w 372"/>
                <a:gd name="T5" fmla="*/ 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2" h="128">
                  <a:moveTo>
                    <a:pt x="0" y="0"/>
                  </a:moveTo>
                  <a:cubicBezTo>
                    <a:pt x="68" y="62"/>
                    <a:pt x="136" y="124"/>
                    <a:pt x="198" y="126"/>
                  </a:cubicBezTo>
                  <a:cubicBezTo>
                    <a:pt x="260" y="128"/>
                    <a:pt x="316" y="70"/>
                    <a:pt x="372" y="1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Text Box 270"/>
            <p:cNvSpPr txBox="1">
              <a:spLocks noChangeArrowheads="1"/>
            </p:cNvSpPr>
            <p:nvPr/>
          </p:nvSpPr>
          <p:spPr bwMode="auto">
            <a:xfrm>
              <a:off x="4592" y="3459"/>
              <a:ext cx="31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000"/>
                <a:t>1,2,3,</a:t>
              </a:r>
            </a:p>
            <a:p>
              <a:r>
                <a:rPr lang="es-ES" sz="1000"/>
                <a:t>4,5,7</a:t>
              </a:r>
            </a:p>
          </p:txBody>
        </p:sp>
      </p:grpSp>
      <p:grpSp>
        <p:nvGrpSpPr>
          <p:cNvPr id="55" name="Group 449"/>
          <p:cNvGrpSpPr>
            <a:grpSpLocks/>
          </p:cNvGrpSpPr>
          <p:nvPr/>
        </p:nvGrpSpPr>
        <p:grpSpPr bwMode="auto">
          <a:xfrm>
            <a:off x="6737350" y="5443538"/>
            <a:ext cx="501650" cy="414337"/>
            <a:chOff x="4244" y="3429"/>
            <a:chExt cx="316" cy="261"/>
          </a:xfrm>
        </p:grpSpPr>
        <p:sp>
          <p:nvSpPr>
            <p:cNvPr id="56" name="Freeform 210"/>
            <p:cNvSpPr>
              <a:spLocks/>
            </p:cNvSpPr>
            <p:nvPr/>
          </p:nvSpPr>
          <p:spPr bwMode="auto">
            <a:xfrm>
              <a:off x="4260" y="3612"/>
              <a:ext cx="246" cy="78"/>
            </a:xfrm>
            <a:custGeom>
              <a:avLst/>
              <a:gdLst>
                <a:gd name="T0" fmla="*/ 0 w 264"/>
                <a:gd name="T1" fmla="*/ 0 h 78"/>
                <a:gd name="T2" fmla="*/ 162 w 264"/>
                <a:gd name="T3" fmla="*/ 78 h 78"/>
                <a:gd name="T4" fmla="*/ 264 w 264"/>
                <a:gd name="T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4" h="78">
                  <a:moveTo>
                    <a:pt x="0" y="0"/>
                  </a:moveTo>
                  <a:cubicBezTo>
                    <a:pt x="59" y="39"/>
                    <a:pt x="118" y="78"/>
                    <a:pt x="162" y="78"/>
                  </a:cubicBezTo>
                  <a:cubicBezTo>
                    <a:pt x="206" y="78"/>
                    <a:pt x="235" y="39"/>
                    <a:pt x="264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Text Box 269"/>
            <p:cNvSpPr txBox="1">
              <a:spLocks noChangeArrowheads="1"/>
            </p:cNvSpPr>
            <p:nvPr/>
          </p:nvSpPr>
          <p:spPr bwMode="auto">
            <a:xfrm>
              <a:off x="4244" y="3429"/>
              <a:ext cx="31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000"/>
                <a:t>1,2,3,</a:t>
              </a:r>
            </a:p>
            <a:p>
              <a:r>
                <a:rPr lang="es-ES" sz="1000"/>
                <a:t>4,5,7</a:t>
              </a:r>
            </a:p>
          </p:txBody>
        </p:sp>
      </p:grpSp>
      <p:grpSp>
        <p:nvGrpSpPr>
          <p:cNvPr id="58" name="Group 450"/>
          <p:cNvGrpSpPr>
            <a:grpSpLocks/>
          </p:cNvGrpSpPr>
          <p:nvPr/>
        </p:nvGrpSpPr>
        <p:grpSpPr bwMode="auto">
          <a:xfrm>
            <a:off x="6327775" y="5743575"/>
            <a:ext cx="406400" cy="258763"/>
            <a:chOff x="3986" y="3618"/>
            <a:chExt cx="256" cy="163"/>
          </a:xfrm>
        </p:grpSpPr>
        <p:sp>
          <p:nvSpPr>
            <p:cNvPr id="59" name="Freeform 208"/>
            <p:cNvSpPr>
              <a:spLocks/>
            </p:cNvSpPr>
            <p:nvPr/>
          </p:nvSpPr>
          <p:spPr bwMode="auto">
            <a:xfrm>
              <a:off x="4014" y="3618"/>
              <a:ext cx="228" cy="162"/>
            </a:xfrm>
            <a:custGeom>
              <a:avLst/>
              <a:gdLst>
                <a:gd name="T0" fmla="*/ 0 w 234"/>
                <a:gd name="T1" fmla="*/ 192 h 192"/>
                <a:gd name="T2" fmla="*/ 198 w 234"/>
                <a:gd name="T3" fmla="*/ 114 h 192"/>
                <a:gd name="T4" fmla="*/ 216 w 234"/>
                <a:gd name="T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4" h="192">
                  <a:moveTo>
                    <a:pt x="0" y="192"/>
                  </a:moveTo>
                  <a:cubicBezTo>
                    <a:pt x="81" y="169"/>
                    <a:pt x="162" y="146"/>
                    <a:pt x="198" y="114"/>
                  </a:cubicBezTo>
                  <a:cubicBezTo>
                    <a:pt x="234" y="82"/>
                    <a:pt x="225" y="41"/>
                    <a:pt x="216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Text Box 266"/>
            <p:cNvSpPr txBox="1">
              <a:spLocks noChangeArrowheads="1"/>
            </p:cNvSpPr>
            <p:nvPr/>
          </p:nvSpPr>
          <p:spPr bwMode="auto">
            <a:xfrm>
              <a:off x="3986" y="3627"/>
              <a:ext cx="227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000"/>
                <a:t>1,4</a:t>
              </a:r>
            </a:p>
          </p:txBody>
        </p:sp>
      </p:grpSp>
      <p:grpSp>
        <p:nvGrpSpPr>
          <p:cNvPr id="61" name="Group 259"/>
          <p:cNvGrpSpPr>
            <a:grpSpLocks/>
          </p:cNvGrpSpPr>
          <p:nvPr/>
        </p:nvGrpSpPr>
        <p:grpSpPr bwMode="auto">
          <a:xfrm>
            <a:off x="6124575" y="5799138"/>
            <a:ext cx="260350" cy="366712"/>
            <a:chOff x="3930" y="3419"/>
            <a:chExt cx="164" cy="231"/>
          </a:xfrm>
        </p:grpSpPr>
        <p:sp>
          <p:nvSpPr>
            <p:cNvPr id="62" name="Oval 14"/>
            <p:cNvSpPr>
              <a:spLocks noChangeArrowheads="1"/>
            </p:cNvSpPr>
            <p:nvPr/>
          </p:nvSpPr>
          <p:spPr bwMode="auto">
            <a:xfrm>
              <a:off x="3966" y="3504"/>
              <a:ext cx="96" cy="96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" name="Text Box 227"/>
            <p:cNvSpPr txBox="1">
              <a:spLocks noChangeArrowheads="1"/>
            </p:cNvSpPr>
            <p:nvPr/>
          </p:nvSpPr>
          <p:spPr bwMode="auto">
            <a:xfrm>
              <a:off x="3930" y="3419"/>
              <a:ext cx="16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b="1"/>
                <a:t>-</a:t>
              </a:r>
            </a:p>
          </p:txBody>
        </p:sp>
      </p:grpSp>
      <p:grpSp>
        <p:nvGrpSpPr>
          <p:cNvPr id="64" name="Group 451"/>
          <p:cNvGrpSpPr>
            <a:grpSpLocks/>
          </p:cNvGrpSpPr>
          <p:nvPr/>
        </p:nvGrpSpPr>
        <p:grpSpPr bwMode="auto">
          <a:xfrm>
            <a:off x="6181725" y="5176838"/>
            <a:ext cx="1600200" cy="376237"/>
            <a:chOff x="3894" y="3261"/>
            <a:chExt cx="1008" cy="237"/>
          </a:xfrm>
        </p:grpSpPr>
        <p:sp>
          <p:nvSpPr>
            <p:cNvPr id="65" name="Freeform 205"/>
            <p:cNvSpPr>
              <a:spLocks/>
            </p:cNvSpPr>
            <p:nvPr/>
          </p:nvSpPr>
          <p:spPr bwMode="auto">
            <a:xfrm>
              <a:off x="3894" y="3278"/>
              <a:ext cx="1008" cy="220"/>
            </a:xfrm>
            <a:custGeom>
              <a:avLst/>
              <a:gdLst>
                <a:gd name="T0" fmla="*/ 0 w 1062"/>
                <a:gd name="T1" fmla="*/ 220 h 220"/>
                <a:gd name="T2" fmla="*/ 510 w 1062"/>
                <a:gd name="T3" fmla="*/ 4 h 220"/>
                <a:gd name="T4" fmla="*/ 1062 w 1062"/>
                <a:gd name="T5" fmla="*/ 196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2" h="220">
                  <a:moveTo>
                    <a:pt x="0" y="220"/>
                  </a:moveTo>
                  <a:cubicBezTo>
                    <a:pt x="166" y="114"/>
                    <a:pt x="333" y="8"/>
                    <a:pt x="510" y="4"/>
                  </a:cubicBezTo>
                  <a:cubicBezTo>
                    <a:pt x="687" y="0"/>
                    <a:pt x="975" y="121"/>
                    <a:pt x="1062" y="196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Text Box 267"/>
            <p:cNvSpPr txBox="1">
              <a:spLocks noChangeArrowheads="1"/>
            </p:cNvSpPr>
            <p:nvPr/>
          </p:nvSpPr>
          <p:spPr bwMode="auto">
            <a:xfrm>
              <a:off x="4316" y="3261"/>
              <a:ext cx="160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000"/>
                <a:t>6</a:t>
              </a:r>
            </a:p>
          </p:txBody>
        </p:sp>
      </p:grpSp>
      <p:grpSp>
        <p:nvGrpSpPr>
          <p:cNvPr id="67" name="Group 453"/>
          <p:cNvGrpSpPr>
            <a:grpSpLocks/>
          </p:cNvGrpSpPr>
          <p:nvPr/>
        </p:nvGrpSpPr>
        <p:grpSpPr bwMode="auto">
          <a:xfrm>
            <a:off x="6184900" y="5459413"/>
            <a:ext cx="466725" cy="257175"/>
            <a:chOff x="3896" y="3439"/>
            <a:chExt cx="294" cy="162"/>
          </a:xfrm>
        </p:grpSpPr>
        <p:sp>
          <p:nvSpPr>
            <p:cNvPr id="68" name="Freeform 212"/>
            <p:cNvSpPr>
              <a:spLocks/>
            </p:cNvSpPr>
            <p:nvPr/>
          </p:nvSpPr>
          <p:spPr bwMode="auto">
            <a:xfrm>
              <a:off x="3912" y="3439"/>
              <a:ext cx="258" cy="71"/>
            </a:xfrm>
            <a:custGeom>
              <a:avLst/>
              <a:gdLst>
                <a:gd name="T0" fmla="*/ 0 w 258"/>
                <a:gd name="T1" fmla="*/ 101 h 101"/>
                <a:gd name="T2" fmla="*/ 114 w 258"/>
                <a:gd name="T3" fmla="*/ 5 h 101"/>
                <a:gd name="T4" fmla="*/ 258 w 258"/>
                <a:gd name="T5" fmla="*/ 7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8" h="101">
                  <a:moveTo>
                    <a:pt x="0" y="101"/>
                  </a:moveTo>
                  <a:cubicBezTo>
                    <a:pt x="35" y="55"/>
                    <a:pt x="71" y="10"/>
                    <a:pt x="114" y="5"/>
                  </a:cubicBezTo>
                  <a:cubicBezTo>
                    <a:pt x="157" y="0"/>
                    <a:pt x="207" y="35"/>
                    <a:pt x="258" y="71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Text Box 268"/>
            <p:cNvSpPr txBox="1">
              <a:spLocks noChangeArrowheads="1"/>
            </p:cNvSpPr>
            <p:nvPr/>
          </p:nvSpPr>
          <p:spPr bwMode="auto">
            <a:xfrm>
              <a:off x="3896" y="3447"/>
              <a:ext cx="294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000"/>
                <a:t>3,5,7</a:t>
              </a:r>
            </a:p>
          </p:txBody>
        </p:sp>
      </p:grpSp>
      <p:grpSp>
        <p:nvGrpSpPr>
          <p:cNvPr id="70" name="Group 471"/>
          <p:cNvGrpSpPr>
            <a:grpSpLocks/>
          </p:cNvGrpSpPr>
          <p:nvPr/>
        </p:nvGrpSpPr>
        <p:grpSpPr bwMode="auto">
          <a:xfrm>
            <a:off x="5699125" y="5314950"/>
            <a:ext cx="466725" cy="304800"/>
            <a:chOff x="3590" y="3348"/>
            <a:chExt cx="294" cy="192"/>
          </a:xfrm>
        </p:grpSpPr>
        <p:sp>
          <p:nvSpPr>
            <p:cNvPr id="71" name="Freeform 216"/>
            <p:cNvSpPr>
              <a:spLocks/>
            </p:cNvSpPr>
            <p:nvPr/>
          </p:nvSpPr>
          <p:spPr bwMode="auto">
            <a:xfrm>
              <a:off x="3624" y="3348"/>
              <a:ext cx="150" cy="192"/>
            </a:xfrm>
            <a:custGeom>
              <a:avLst/>
              <a:gdLst>
                <a:gd name="T0" fmla="*/ 0 w 150"/>
                <a:gd name="T1" fmla="*/ 0 h 192"/>
                <a:gd name="T2" fmla="*/ 30 w 150"/>
                <a:gd name="T3" fmla="*/ 138 h 192"/>
                <a:gd name="T4" fmla="*/ 150 w 150"/>
                <a:gd name="T5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192">
                  <a:moveTo>
                    <a:pt x="0" y="0"/>
                  </a:moveTo>
                  <a:cubicBezTo>
                    <a:pt x="2" y="53"/>
                    <a:pt x="5" y="106"/>
                    <a:pt x="30" y="138"/>
                  </a:cubicBezTo>
                  <a:cubicBezTo>
                    <a:pt x="55" y="170"/>
                    <a:pt x="135" y="183"/>
                    <a:pt x="150" y="19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Text Box 264"/>
            <p:cNvSpPr txBox="1">
              <a:spLocks noChangeArrowheads="1"/>
            </p:cNvSpPr>
            <p:nvPr/>
          </p:nvSpPr>
          <p:spPr bwMode="auto">
            <a:xfrm>
              <a:off x="3590" y="3357"/>
              <a:ext cx="294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000"/>
                <a:t>3,5,6</a:t>
              </a:r>
            </a:p>
          </p:txBody>
        </p:sp>
      </p:grpSp>
      <p:grpSp>
        <p:nvGrpSpPr>
          <p:cNvPr id="73" name="Group 456"/>
          <p:cNvGrpSpPr>
            <a:grpSpLocks/>
          </p:cNvGrpSpPr>
          <p:nvPr/>
        </p:nvGrpSpPr>
        <p:grpSpPr bwMode="auto">
          <a:xfrm>
            <a:off x="3035300" y="4338638"/>
            <a:ext cx="3519488" cy="1147762"/>
            <a:chOff x="1912" y="2733"/>
            <a:chExt cx="2217" cy="723"/>
          </a:xfrm>
        </p:grpSpPr>
        <p:sp>
          <p:nvSpPr>
            <p:cNvPr id="74" name="Text Box 250"/>
            <p:cNvSpPr txBox="1">
              <a:spLocks noChangeArrowheads="1"/>
            </p:cNvSpPr>
            <p:nvPr/>
          </p:nvSpPr>
          <p:spPr bwMode="auto">
            <a:xfrm>
              <a:off x="2924" y="2733"/>
              <a:ext cx="160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000"/>
                <a:t>7</a:t>
              </a:r>
            </a:p>
          </p:txBody>
        </p:sp>
        <p:sp>
          <p:nvSpPr>
            <p:cNvPr id="75" name="Freeform 263"/>
            <p:cNvSpPr>
              <a:spLocks/>
            </p:cNvSpPr>
            <p:nvPr/>
          </p:nvSpPr>
          <p:spPr bwMode="auto">
            <a:xfrm>
              <a:off x="1912" y="2736"/>
              <a:ext cx="2217" cy="720"/>
            </a:xfrm>
            <a:custGeom>
              <a:avLst/>
              <a:gdLst>
                <a:gd name="T0" fmla="*/ 236 w 2217"/>
                <a:gd name="T1" fmla="*/ 684 h 720"/>
                <a:gd name="T2" fmla="*/ 284 w 2217"/>
                <a:gd name="T3" fmla="*/ 96 h 720"/>
                <a:gd name="T4" fmla="*/ 1940 w 2217"/>
                <a:gd name="T5" fmla="*/ 108 h 720"/>
                <a:gd name="T6" fmla="*/ 1946 w 2217"/>
                <a:gd name="T7" fmla="*/ 72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7" h="720">
                  <a:moveTo>
                    <a:pt x="236" y="684"/>
                  </a:moveTo>
                  <a:cubicBezTo>
                    <a:pt x="118" y="438"/>
                    <a:pt x="0" y="192"/>
                    <a:pt x="284" y="96"/>
                  </a:cubicBezTo>
                  <a:cubicBezTo>
                    <a:pt x="568" y="0"/>
                    <a:pt x="1663" y="4"/>
                    <a:pt x="1940" y="108"/>
                  </a:cubicBezTo>
                  <a:cubicBezTo>
                    <a:pt x="2217" y="212"/>
                    <a:pt x="1913" y="560"/>
                    <a:pt x="1946" y="72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6" name="Group 457"/>
          <p:cNvGrpSpPr>
            <a:grpSpLocks/>
          </p:cNvGrpSpPr>
          <p:nvPr/>
        </p:nvGrpSpPr>
        <p:grpSpPr bwMode="auto">
          <a:xfrm>
            <a:off x="5200650" y="5314950"/>
            <a:ext cx="1409700" cy="558800"/>
            <a:chOff x="3276" y="3348"/>
            <a:chExt cx="888" cy="352"/>
          </a:xfrm>
        </p:grpSpPr>
        <p:sp>
          <p:nvSpPr>
            <p:cNvPr id="77" name="Text Box 257"/>
            <p:cNvSpPr txBox="1">
              <a:spLocks noChangeArrowheads="1"/>
            </p:cNvSpPr>
            <p:nvPr/>
          </p:nvSpPr>
          <p:spPr bwMode="auto">
            <a:xfrm>
              <a:off x="3404" y="3519"/>
              <a:ext cx="160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000"/>
                <a:t>2</a:t>
              </a:r>
            </a:p>
          </p:txBody>
        </p:sp>
        <p:sp>
          <p:nvSpPr>
            <p:cNvPr id="78" name="Freeform 260"/>
            <p:cNvSpPr>
              <a:spLocks/>
            </p:cNvSpPr>
            <p:nvPr/>
          </p:nvSpPr>
          <p:spPr bwMode="auto">
            <a:xfrm>
              <a:off x="3276" y="3348"/>
              <a:ext cx="888" cy="352"/>
            </a:xfrm>
            <a:custGeom>
              <a:avLst/>
              <a:gdLst>
                <a:gd name="T0" fmla="*/ 0 w 888"/>
                <a:gd name="T1" fmla="*/ 0 h 352"/>
                <a:gd name="T2" fmla="*/ 246 w 888"/>
                <a:gd name="T3" fmla="*/ 312 h 352"/>
                <a:gd name="T4" fmla="*/ 888 w 888"/>
                <a:gd name="T5" fmla="*/ 240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8" h="352">
                  <a:moveTo>
                    <a:pt x="0" y="0"/>
                  </a:moveTo>
                  <a:cubicBezTo>
                    <a:pt x="49" y="136"/>
                    <a:pt x="98" y="272"/>
                    <a:pt x="246" y="312"/>
                  </a:cubicBezTo>
                  <a:cubicBezTo>
                    <a:pt x="394" y="352"/>
                    <a:pt x="781" y="251"/>
                    <a:pt x="888" y="24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9" name="Group 458"/>
          <p:cNvGrpSpPr>
            <a:grpSpLocks/>
          </p:cNvGrpSpPr>
          <p:nvPr/>
        </p:nvGrpSpPr>
        <p:grpSpPr bwMode="auto">
          <a:xfrm>
            <a:off x="3552825" y="5324475"/>
            <a:ext cx="1562100" cy="392113"/>
            <a:chOff x="2238" y="3354"/>
            <a:chExt cx="984" cy="247"/>
          </a:xfrm>
        </p:grpSpPr>
        <p:sp>
          <p:nvSpPr>
            <p:cNvPr id="80" name="Freeform 237"/>
            <p:cNvSpPr>
              <a:spLocks/>
            </p:cNvSpPr>
            <p:nvPr/>
          </p:nvSpPr>
          <p:spPr bwMode="auto">
            <a:xfrm>
              <a:off x="2238" y="3354"/>
              <a:ext cx="984" cy="243"/>
            </a:xfrm>
            <a:custGeom>
              <a:avLst/>
              <a:gdLst>
                <a:gd name="T0" fmla="*/ 0 w 960"/>
                <a:gd name="T1" fmla="*/ 126 h 243"/>
                <a:gd name="T2" fmla="*/ 702 w 960"/>
                <a:gd name="T3" fmla="*/ 222 h 243"/>
                <a:gd name="T4" fmla="*/ 960 w 960"/>
                <a:gd name="T5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0" h="243">
                  <a:moveTo>
                    <a:pt x="0" y="126"/>
                  </a:moveTo>
                  <a:cubicBezTo>
                    <a:pt x="271" y="184"/>
                    <a:pt x="542" y="243"/>
                    <a:pt x="702" y="222"/>
                  </a:cubicBezTo>
                  <a:cubicBezTo>
                    <a:pt x="862" y="201"/>
                    <a:pt x="911" y="100"/>
                    <a:pt x="960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Text Box 251"/>
            <p:cNvSpPr txBox="1">
              <a:spLocks noChangeArrowheads="1"/>
            </p:cNvSpPr>
            <p:nvPr/>
          </p:nvSpPr>
          <p:spPr bwMode="auto">
            <a:xfrm>
              <a:off x="2882" y="3447"/>
              <a:ext cx="160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000"/>
                <a:t>5</a:t>
              </a:r>
            </a:p>
          </p:txBody>
        </p:sp>
      </p:grpSp>
      <p:grpSp>
        <p:nvGrpSpPr>
          <p:cNvPr id="82" name="Group 459"/>
          <p:cNvGrpSpPr>
            <a:grpSpLocks/>
          </p:cNvGrpSpPr>
          <p:nvPr/>
        </p:nvGrpSpPr>
        <p:grpSpPr bwMode="auto">
          <a:xfrm>
            <a:off x="5654675" y="5324475"/>
            <a:ext cx="495300" cy="687388"/>
            <a:chOff x="3562" y="3354"/>
            <a:chExt cx="312" cy="433"/>
          </a:xfrm>
        </p:grpSpPr>
        <p:sp>
          <p:nvSpPr>
            <p:cNvPr id="83" name="Freeform 262"/>
            <p:cNvSpPr>
              <a:spLocks/>
            </p:cNvSpPr>
            <p:nvPr/>
          </p:nvSpPr>
          <p:spPr bwMode="auto">
            <a:xfrm>
              <a:off x="3562" y="3354"/>
              <a:ext cx="312" cy="402"/>
            </a:xfrm>
            <a:custGeom>
              <a:avLst/>
              <a:gdLst>
                <a:gd name="T0" fmla="*/ 30 w 282"/>
                <a:gd name="T1" fmla="*/ 0 h 402"/>
                <a:gd name="T2" fmla="*/ 42 w 282"/>
                <a:gd name="T3" fmla="*/ 336 h 402"/>
                <a:gd name="T4" fmla="*/ 282 w 282"/>
                <a:gd name="T5" fmla="*/ 396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2" h="402">
                  <a:moveTo>
                    <a:pt x="30" y="0"/>
                  </a:moveTo>
                  <a:cubicBezTo>
                    <a:pt x="15" y="135"/>
                    <a:pt x="0" y="270"/>
                    <a:pt x="42" y="336"/>
                  </a:cubicBezTo>
                  <a:cubicBezTo>
                    <a:pt x="84" y="402"/>
                    <a:pt x="183" y="399"/>
                    <a:pt x="282" y="396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Text Box 265"/>
            <p:cNvSpPr txBox="1">
              <a:spLocks noChangeArrowheads="1"/>
            </p:cNvSpPr>
            <p:nvPr/>
          </p:nvSpPr>
          <p:spPr bwMode="auto">
            <a:xfrm>
              <a:off x="3710" y="3633"/>
              <a:ext cx="160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000"/>
                <a:t>1</a:t>
              </a:r>
            </a:p>
          </p:txBody>
        </p:sp>
      </p:grpSp>
      <p:grpSp>
        <p:nvGrpSpPr>
          <p:cNvPr id="85" name="Group 460"/>
          <p:cNvGrpSpPr>
            <a:grpSpLocks/>
          </p:cNvGrpSpPr>
          <p:nvPr/>
        </p:nvGrpSpPr>
        <p:grpSpPr bwMode="auto">
          <a:xfrm>
            <a:off x="3486150" y="5629275"/>
            <a:ext cx="2657475" cy="573088"/>
            <a:chOff x="2196" y="3546"/>
            <a:chExt cx="1674" cy="361"/>
          </a:xfrm>
        </p:grpSpPr>
        <p:sp>
          <p:nvSpPr>
            <p:cNvPr id="86" name="Text Box 249"/>
            <p:cNvSpPr txBox="1">
              <a:spLocks noChangeArrowheads="1"/>
            </p:cNvSpPr>
            <p:nvPr/>
          </p:nvSpPr>
          <p:spPr bwMode="auto">
            <a:xfrm>
              <a:off x="2846" y="3747"/>
              <a:ext cx="160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000"/>
                <a:t>4</a:t>
              </a:r>
            </a:p>
          </p:txBody>
        </p:sp>
        <p:sp>
          <p:nvSpPr>
            <p:cNvPr id="87" name="Freeform 261"/>
            <p:cNvSpPr>
              <a:spLocks/>
            </p:cNvSpPr>
            <p:nvPr/>
          </p:nvSpPr>
          <p:spPr bwMode="auto">
            <a:xfrm>
              <a:off x="2196" y="3546"/>
              <a:ext cx="1674" cy="361"/>
            </a:xfrm>
            <a:custGeom>
              <a:avLst/>
              <a:gdLst>
                <a:gd name="T0" fmla="*/ 0 w 1650"/>
                <a:gd name="T1" fmla="*/ 0 h 349"/>
                <a:gd name="T2" fmla="*/ 630 w 1650"/>
                <a:gd name="T3" fmla="*/ 306 h 349"/>
                <a:gd name="T4" fmla="*/ 1650 w 1650"/>
                <a:gd name="T5" fmla="*/ 258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50" h="349">
                  <a:moveTo>
                    <a:pt x="0" y="0"/>
                  </a:moveTo>
                  <a:cubicBezTo>
                    <a:pt x="177" y="131"/>
                    <a:pt x="355" y="263"/>
                    <a:pt x="630" y="306"/>
                  </a:cubicBezTo>
                  <a:cubicBezTo>
                    <a:pt x="905" y="349"/>
                    <a:pt x="1277" y="303"/>
                    <a:pt x="1650" y="25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8" name="Group 461"/>
          <p:cNvGrpSpPr>
            <a:grpSpLocks/>
          </p:cNvGrpSpPr>
          <p:nvPr/>
        </p:nvGrpSpPr>
        <p:grpSpPr bwMode="auto">
          <a:xfrm>
            <a:off x="5146675" y="4833938"/>
            <a:ext cx="573088" cy="309562"/>
            <a:chOff x="3242" y="3045"/>
            <a:chExt cx="361" cy="195"/>
          </a:xfrm>
        </p:grpSpPr>
        <p:sp>
          <p:nvSpPr>
            <p:cNvPr id="89" name="Freeform 218"/>
            <p:cNvSpPr>
              <a:spLocks/>
            </p:cNvSpPr>
            <p:nvPr/>
          </p:nvSpPr>
          <p:spPr bwMode="auto">
            <a:xfrm>
              <a:off x="3282" y="3173"/>
              <a:ext cx="288" cy="67"/>
            </a:xfrm>
            <a:custGeom>
              <a:avLst/>
              <a:gdLst>
                <a:gd name="T0" fmla="*/ 0 w 288"/>
                <a:gd name="T1" fmla="*/ 67 h 67"/>
                <a:gd name="T2" fmla="*/ 108 w 288"/>
                <a:gd name="T3" fmla="*/ 1 h 67"/>
                <a:gd name="T4" fmla="*/ 288 w 288"/>
                <a:gd name="T5" fmla="*/ 6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" h="67">
                  <a:moveTo>
                    <a:pt x="0" y="67"/>
                  </a:moveTo>
                  <a:cubicBezTo>
                    <a:pt x="30" y="34"/>
                    <a:pt x="60" y="2"/>
                    <a:pt x="108" y="1"/>
                  </a:cubicBezTo>
                  <a:cubicBezTo>
                    <a:pt x="156" y="0"/>
                    <a:pt x="222" y="30"/>
                    <a:pt x="288" y="61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Text Box 254"/>
            <p:cNvSpPr txBox="1">
              <a:spLocks noChangeArrowheads="1"/>
            </p:cNvSpPr>
            <p:nvPr/>
          </p:nvSpPr>
          <p:spPr bwMode="auto">
            <a:xfrm>
              <a:off x="3242" y="3045"/>
              <a:ext cx="361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000"/>
                <a:t>1,3,5,6</a:t>
              </a:r>
            </a:p>
          </p:txBody>
        </p:sp>
      </p:grpSp>
      <p:grpSp>
        <p:nvGrpSpPr>
          <p:cNvPr id="91" name="Group 463"/>
          <p:cNvGrpSpPr>
            <a:grpSpLocks/>
          </p:cNvGrpSpPr>
          <p:nvPr/>
        </p:nvGrpSpPr>
        <p:grpSpPr bwMode="auto">
          <a:xfrm>
            <a:off x="5575300" y="5048250"/>
            <a:ext cx="303213" cy="336550"/>
            <a:chOff x="5824" y="3060"/>
            <a:chExt cx="191" cy="212"/>
          </a:xfrm>
        </p:grpSpPr>
        <p:sp>
          <p:nvSpPr>
            <p:cNvPr id="92" name="Oval 12"/>
            <p:cNvSpPr>
              <a:spLocks noChangeArrowheads="1"/>
            </p:cNvSpPr>
            <p:nvPr/>
          </p:nvSpPr>
          <p:spPr bwMode="auto">
            <a:xfrm>
              <a:off x="5872" y="3112"/>
              <a:ext cx="96" cy="96"/>
            </a:xfrm>
            <a:prstGeom prst="ellipse">
              <a:avLst/>
            </a:prstGeom>
            <a:solidFill>
              <a:srgbClr val="CC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Text Box 462"/>
            <p:cNvSpPr txBox="1">
              <a:spLocks noChangeArrowheads="1"/>
            </p:cNvSpPr>
            <p:nvPr/>
          </p:nvSpPr>
          <p:spPr bwMode="auto">
            <a:xfrm>
              <a:off x="5824" y="3060"/>
              <a:ext cx="191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600" b="1"/>
                <a:t>^</a:t>
              </a:r>
            </a:p>
          </p:txBody>
        </p:sp>
      </p:grpSp>
      <p:grpSp>
        <p:nvGrpSpPr>
          <p:cNvPr id="94" name="Group 468"/>
          <p:cNvGrpSpPr>
            <a:grpSpLocks/>
          </p:cNvGrpSpPr>
          <p:nvPr/>
        </p:nvGrpSpPr>
        <p:grpSpPr bwMode="auto">
          <a:xfrm>
            <a:off x="3365500" y="4791075"/>
            <a:ext cx="573088" cy="628650"/>
            <a:chOff x="2120" y="3018"/>
            <a:chExt cx="361" cy="396"/>
          </a:xfrm>
        </p:grpSpPr>
        <p:sp>
          <p:nvSpPr>
            <p:cNvPr id="95" name="Freeform 220"/>
            <p:cNvSpPr>
              <a:spLocks/>
            </p:cNvSpPr>
            <p:nvPr/>
          </p:nvSpPr>
          <p:spPr bwMode="auto">
            <a:xfrm>
              <a:off x="2143" y="3018"/>
              <a:ext cx="269" cy="396"/>
            </a:xfrm>
            <a:custGeom>
              <a:avLst/>
              <a:gdLst>
                <a:gd name="T0" fmla="*/ 35 w 281"/>
                <a:gd name="T1" fmla="*/ 420 h 420"/>
                <a:gd name="T2" fmla="*/ 41 w 281"/>
                <a:gd name="T3" fmla="*/ 66 h 420"/>
                <a:gd name="T4" fmla="*/ 281 w 281"/>
                <a:gd name="T5" fmla="*/ 24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1" h="420">
                  <a:moveTo>
                    <a:pt x="35" y="420"/>
                  </a:moveTo>
                  <a:cubicBezTo>
                    <a:pt x="17" y="276"/>
                    <a:pt x="0" y="132"/>
                    <a:pt x="41" y="66"/>
                  </a:cubicBezTo>
                  <a:cubicBezTo>
                    <a:pt x="82" y="0"/>
                    <a:pt x="181" y="12"/>
                    <a:pt x="281" y="2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6" name="Text Box 248"/>
            <p:cNvSpPr txBox="1">
              <a:spLocks noChangeArrowheads="1"/>
            </p:cNvSpPr>
            <p:nvPr/>
          </p:nvSpPr>
          <p:spPr bwMode="auto">
            <a:xfrm>
              <a:off x="2120" y="3039"/>
              <a:ext cx="361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000"/>
                <a:t>1,2,3,6</a:t>
              </a:r>
            </a:p>
          </p:txBody>
        </p:sp>
      </p:grpSp>
      <p:grpSp>
        <p:nvGrpSpPr>
          <p:cNvPr id="97" name="Group 470"/>
          <p:cNvGrpSpPr>
            <a:grpSpLocks/>
          </p:cNvGrpSpPr>
          <p:nvPr/>
        </p:nvGrpSpPr>
        <p:grpSpPr bwMode="auto">
          <a:xfrm>
            <a:off x="4575175" y="4933950"/>
            <a:ext cx="573088" cy="304800"/>
            <a:chOff x="2882" y="3108"/>
            <a:chExt cx="361" cy="192"/>
          </a:xfrm>
        </p:grpSpPr>
        <p:sp>
          <p:nvSpPr>
            <p:cNvPr id="98" name="Freeform 223"/>
            <p:cNvSpPr>
              <a:spLocks/>
            </p:cNvSpPr>
            <p:nvPr/>
          </p:nvSpPr>
          <p:spPr bwMode="auto">
            <a:xfrm>
              <a:off x="2886" y="3108"/>
              <a:ext cx="282" cy="192"/>
            </a:xfrm>
            <a:custGeom>
              <a:avLst/>
              <a:gdLst>
                <a:gd name="T0" fmla="*/ 0 w 270"/>
                <a:gd name="T1" fmla="*/ 0 h 192"/>
                <a:gd name="T2" fmla="*/ 84 w 270"/>
                <a:gd name="T3" fmla="*/ 162 h 192"/>
                <a:gd name="T4" fmla="*/ 270 w 270"/>
                <a:gd name="T5" fmla="*/ 18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0" h="192">
                  <a:moveTo>
                    <a:pt x="0" y="0"/>
                  </a:moveTo>
                  <a:cubicBezTo>
                    <a:pt x="19" y="66"/>
                    <a:pt x="39" y="132"/>
                    <a:pt x="84" y="162"/>
                  </a:cubicBezTo>
                  <a:cubicBezTo>
                    <a:pt x="129" y="192"/>
                    <a:pt x="239" y="178"/>
                    <a:pt x="270" y="1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9" name="Text Box 253"/>
            <p:cNvSpPr txBox="1">
              <a:spLocks noChangeArrowheads="1"/>
            </p:cNvSpPr>
            <p:nvPr/>
          </p:nvSpPr>
          <p:spPr bwMode="auto">
            <a:xfrm>
              <a:off x="2882" y="3129"/>
              <a:ext cx="361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000"/>
                <a:t>1,2,3,6</a:t>
              </a:r>
            </a:p>
          </p:txBody>
        </p:sp>
      </p:grpSp>
      <p:sp>
        <p:nvSpPr>
          <p:cNvPr id="102" name="Line 14"/>
          <p:cNvSpPr>
            <a:spLocks noChangeShapeType="1"/>
          </p:cNvSpPr>
          <p:nvPr/>
        </p:nvSpPr>
        <p:spPr bwMode="auto">
          <a:xfrm>
            <a:off x="979960" y="3247485"/>
            <a:ext cx="2385539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" name="Rectangle 16"/>
          <p:cNvSpPr>
            <a:spLocks noChangeArrowheads="1"/>
          </p:cNvSpPr>
          <p:nvPr/>
        </p:nvSpPr>
        <p:spPr bwMode="auto">
          <a:xfrm>
            <a:off x="3343275" y="3176460"/>
            <a:ext cx="275745" cy="142049"/>
          </a:xfrm>
          <a:prstGeom prst="rect">
            <a:avLst/>
          </a:prstGeom>
          <a:solidFill>
            <a:srgbClr val="33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" name="Rectangle 18"/>
          <p:cNvSpPr>
            <a:spLocks noChangeArrowheads="1"/>
          </p:cNvSpPr>
          <p:nvPr/>
        </p:nvSpPr>
        <p:spPr bwMode="auto">
          <a:xfrm>
            <a:off x="729359" y="3176461"/>
            <a:ext cx="333326" cy="142049"/>
          </a:xfrm>
          <a:prstGeom prst="rect">
            <a:avLst/>
          </a:prstGeom>
          <a:solidFill>
            <a:srgbClr val="33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6" name="Line 14"/>
          <p:cNvSpPr>
            <a:spLocks noChangeShapeType="1"/>
          </p:cNvSpPr>
          <p:nvPr/>
        </p:nvSpPr>
        <p:spPr bwMode="auto">
          <a:xfrm>
            <a:off x="979960" y="3473126"/>
            <a:ext cx="2385539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" name="Rectangle 16"/>
          <p:cNvSpPr>
            <a:spLocks noChangeArrowheads="1"/>
          </p:cNvSpPr>
          <p:nvPr/>
        </p:nvSpPr>
        <p:spPr bwMode="auto">
          <a:xfrm>
            <a:off x="3343275" y="3402101"/>
            <a:ext cx="275745" cy="142049"/>
          </a:xfrm>
          <a:prstGeom prst="rect">
            <a:avLst/>
          </a:prstGeom>
          <a:solidFill>
            <a:srgbClr val="33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8" name="Rectangle 18"/>
          <p:cNvSpPr>
            <a:spLocks noChangeArrowheads="1"/>
          </p:cNvSpPr>
          <p:nvPr/>
        </p:nvSpPr>
        <p:spPr bwMode="auto">
          <a:xfrm>
            <a:off x="729359" y="3402102"/>
            <a:ext cx="333326" cy="142049"/>
          </a:xfrm>
          <a:prstGeom prst="rect">
            <a:avLst/>
          </a:prstGeom>
          <a:solidFill>
            <a:srgbClr val="33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9" name="Line 14"/>
          <p:cNvSpPr>
            <a:spLocks noChangeShapeType="1"/>
          </p:cNvSpPr>
          <p:nvPr/>
        </p:nvSpPr>
        <p:spPr bwMode="auto">
          <a:xfrm>
            <a:off x="987425" y="3734082"/>
            <a:ext cx="2385539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" name="Rectangle 16"/>
          <p:cNvSpPr>
            <a:spLocks noChangeArrowheads="1"/>
          </p:cNvSpPr>
          <p:nvPr/>
        </p:nvSpPr>
        <p:spPr bwMode="auto">
          <a:xfrm>
            <a:off x="3350740" y="3663057"/>
            <a:ext cx="275745" cy="142049"/>
          </a:xfrm>
          <a:prstGeom prst="rect">
            <a:avLst/>
          </a:prstGeom>
          <a:solidFill>
            <a:srgbClr val="33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1" name="Rectangle 18"/>
          <p:cNvSpPr>
            <a:spLocks noChangeArrowheads="1"/>
          </p:cNvSpPr>
          <p:nvPr/>
        </p:nvSpPr>
        <p:spPr bwMode="auto">
          <a:xfrm>
            <a:off x="736824" y="3663058"/>
            <a:ext cx="333326" cy="142049"/>
          </a:xfrm>
          <a:prstGeom prst="rect">
            <a:avLst/>
          </a:prstGeom>
          <a:solidFill>
            <a:srgbClr val="33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5" name="Curved Connector 4"/>
          <p:cNvCxnSpPr>
            <a:stCxn id="33" idx="1"/>
            <a:endCxn id="9" idx="1"/>
          </p:cNvCxnSpPr>
          <p:nvPr/>
        </p:nvCxnSpPr>
        <p:spPr>
          <a:xfrm rot="10800000" flipH="1">
            <a:off x="1539875" y="4801394"/>
            <a:ext cx="2279650" cy="667544"/>
          </a:xfrm>
          <a:prstGeom prst="curvedConnector3">
            <a:avLst>
              <a:gd name="adj1" fmla="val -10028"/>
            </a:avLst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Down Arrow 126"/>
          <p:cNvSpPr/>
          <p:nvPr/>
        </p:nvSpPr>
        <p:spPr>
          <a:xfrm>
            <a:off x="1911637" y="3908627"/>
            <a:ext cx="469613" cy="67448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TextBox 127"/>
          <p:cNvSpPr txBox="1"/>
          <p:nvPr/>
        </p:nvSpPr>
        <p:spPr>
          <a:xfrm>
            <a:off x="3626485" y="3171468"/>
            <a:ext cx="39365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Novel exon junctions</a:t>
            </a:r>
          </a:p>
          <a:p>
            <a:r>
              <a:rPr lang="en-US" dirty="0" smtClean="0"/>
              <a:t>supported by RNA-</a:t>
            </a:r>
            <a:r>
              <a:rPr lang="en-US" dirty="0" err="1" smtClean="0"/>
              <a:t>Seq</a:t>
            </a:r>
            <a:endParaRPr lang="en-US" dirty="0"/>
          </a:p>
        </p:txBody>
      </p:sp>
      <p:sp>
        <p:nvSpPr>
          <p:cNvPr id="129" name="TextBox 128"/>
          <p:cNvSpPr txBox="1"/>
          <p:nvPr/>
        </p:nvSpPr>
        <p:spPr>
          <a:xfrm>
            <a:off x="2419922" y="3996348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add to graph, novel events</a:t>
            </a:r>
            <a:endParaRPr lang="en-US" dirty="0"/>
          </a:p>
        </p:txBody>
      </p:sp>
      <p:sp>
        <p:nvSpPr>
          <p:cNvPr id="130" name="TextBox 129"/>
          <p:cNvSpPr txBox="1"/>
          <p:nvPr/>
        </p:nvSpPr>
        <p:spPr>
          <a:xfrm>
            <a:off x="657726" y="4536043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extend annotated CDSs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135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71"/>
            <a:ext cx="8229600" cy="1143000"/>
          </a:xfrm>
        </p:spPr>
        <p:txBody>
          <a:bodyPr/>
          <a:lstStyle/>
          <a:p>
            <a:r>
              <a:rPr lang="en-US" dirty="0" smtClean="0"/>
              <a:t>My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Quantifications: do you want a normalization before uploading or is this in the responsibility of the analyzing group?</a:t>
            </a:r>
          </a:p>
          <a:p>
            <a:endParaRPr lang="en-US" dirty="0"/>
          </a:p>
          <a:p>
            <a:r>
              <a:rPr lang="en-US" dirty="0" smtClean="0"/>
              <a:t>Quantifications: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Timeline for studies—main paper Oct-end of the year.</a:t>
            </a:r>
          </a:p>
          <a:p>
            <a:endParaRPr lang="en-US" dirty="0" smtClean="0"/>
          </a:p>
          <a:p>
            <a:r>
              <a:rPr lang="en-US" dirty="0" smtClean="0"/>
              <a:t>Separate publications possible if there is sufficient material for a separate story?</a:t>
            </a:r>
          </a:p>
          <a:p>
            <a:endParaRPr lang="en-US" dirty="0" smtClean="0"/>
          </a:p>
          <a:p>
            <a:r>
              <a:rPr lang="en-US" dirty="0" smtClean="0"/>
              <a:t>What would be the constraints for a separate publication on </a:t>
            </a:r>
            <a:r>
              <a:rPr lang="en-US" dirty="0" err="1" smtClean="0"/>
              <a:t>Geuvadis</a:t>
            </a:r>
            <a:r>
              <a:rPr lang="en-US" dirty="0" smtClean="0"/>
              <a:t> data?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3142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420"/>
            <a:ext cx="8229600" cy="1143000"/>
          </a:xfrm>
        </p:spPr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535" y="1407195"/>
            <a:ext cx="872180" cy="11629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flipH="1">
            <a:off x="3387559" y="1608641"/>
            <a:ext cx="2873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Thasso</a:t>
            </a:r>
            <a:r>
              <a:rPr lang="en-US" dirty="0" smtClean="0"/>
              <a:t> </a:t>
            </a:r>
            <a:r>
              <a:rPr lang="en-US" dirty="0" err="1" smtClean="0"/>
              <a:t>Griebel</a:t>
            </a:r>
            <a:r>
              <a:rPr lang="en-US" dirty="0" smtClean="0"/>
              <a:t> (PhD):</a:t>
            </a:r>
          </a:p>
          <a:p>
            <a:r>
              <a:rPr lang="en-US" dirty="0" smtClean="0"/>
              <a:t>Error Models, Pipelining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2912" y="2908827"/>
            <a:ext cx="858090" cy="11441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2934" y="2908827"/>
            <a:ext cx="858091" cy="114412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flipH="1">
            <a:off x="4130432" y="4242984"/>
            <a:ext cx="28099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Paolo </a:t>
            </a:r>
            <a:r>
              <a:rPr lang="en-US" dirty="0" err="1" smtClean="0"/>
              <a:t>Ribeca</a:t>
            </a:r>
            <a:r>
              <a:rPr lang="en-US" dirty="0" smtClean="0"/>
              <a:t>(PhD),</a:t>
            </a:r>
          </a:p>
          <a:p>
            <a:r>
              <a:rPr lang="en-US" dirty="0" smtClean="0"/>
              <a:t>Santiago Marco:</a:t>
            </a:r>
          </a:p>
          <a:p>
            <a:r>
              <a:rPr lang="en-US" dirty="0" smtClean="0"/>
              <a:t>GEM mapper + conversion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71536" y="5443053"/>
            <a:ext cx="763566" cy="10180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flipH="1">
            <a:off x="3387560" y="5618002"/>
            <a:ext cx="2527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Emanuele</a:t>
            </a:r>
            <a:r>
              <a:rPr lang="en-US" dirty="0" smtClean="0"/>
              <a:t> </a:t>
            </a:r>
            <a:r>
              <a:rPr lang="en-US" dirty="0" err="1" smtClean="0"/>
              <a:t>Raineri</a:t>
            </a:r>
            <a:r>
              <a:rPr lang="en-US" dirty="0" smtClean="0"/>
              <a:t> (PhD):</a:t>
            </a:r>
          </a:p>
          <a:p>
            <a:r>
              <a:rPr lang="en-US" dirty="0" smtClean="0"/>
              <a:t>SNP calling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912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28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Quantification of Splice-Forms and Variants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67923" y="1618281"/>
            <a:ext cx="6019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 Quantified 615 datasets based on the </a:t>
            </a:r>
            <a:r>
              <a:rPr lang="en-US" dirty="0" err="1" smtClean="0"/>
              <a:t>Gencode</a:t>
            </a:r>
            <a:r>
              <a:rPr lang="en-US" dirty="0" smtClean="0"/>
              <a:t> v7 annotation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25002" y="3655599"/>
            <a:ext cx="34547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For every transcript, </a:t>
            </a:r>
          </a:p>
          <a:p>
            <a:r>
              <a:rPr lang="en-US" dirty="0" smtClean="0"/>
              <a:t>      normalized RPKM values and </a:t>
            </a:r>
          </a:p>
          <a:p>
            <a:r>
              <a:rPr lang="en-US" dirty="0"/>
              <a:t> </a:t>
            </a:r>
            <a:r>
              <a:rPr lang="en-US" dirty="0" smtClean="0"/>
              <a:t>     number of </a:t>
            </a:r>
            <a:r>
              <a:rPr lang="en-US" dirty="0" err="1" smtClean="0"/>
              <a:t>deconvoluted</a:t>
            </a:r>
            <a:r>
              <a:rPr lang="en-US" dirty="0" smtClean="0"/>
              <a:t> reads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67923" y="2273693"/>
            <a:ext cx="4422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 Sensitivity is a function of sequencing depth</a:t>
            </a:r>
            <a:endParaRPr lang="en-US" dirty="0"/>
          </a:p>
        </p:txBody>
      </p:sp>
      <p:pic>
        <p:nvPicPr>
          <p:cNvPr id="7" name="Picture 6" descr="geuvadis-reads.vs.tx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386" y="1987612"/>
            <a:ext cx="4584927" cy="458492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751464" y="4823576"/>
            <a:ext cx="18798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Correlation </a:t>
            </a:r>
            <a:r>
              <a:rPr lang="en-US" dirty="0" err="1" smtClean="0"/>
              <a:t>coeff</a:t>
            </a:r>
            <a:r>
              <a:rPr lang="en-US" dirty="0" smtClean="0"/>
              <a:t>.</a:t>
            </a:r>
          </a:p>
          <a:p>
            <a:r>
              <a:rPr lang="en-US" dirty="0" smtClean="0"/>
              <a:t>0.87 (Pearson and</a:t>
            </a:r>
          </a:p>
          <a:p>
            <a:r>
              <a:rPr lang="en-US" dirty="0" smtClean="0"/>
              <a:t>Spearman)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67923" y="6230198"/>
            <a:ext cx="5248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 Discussion at the end if/what to do before uploading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380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969"/>
            <a:ext cx="8229600" cy="1039091"/>
          </a:xfrm>
        </p:spPr>
        <p:txBody>
          <a:bodyPr/>
          <a:lstStyle/>
          <a:p>
            <a:r>
              <a:rPr lang="en-US" dirty="0" err="1" smtClean="0"/>
              <a:t>LoF</a:t>
            </a:r>
            <a:r>
              <a:rPr lang="en-US" dirty="0" smtClean="0"/>
              <a:t> Definitions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097603"/>
            <a:ext cx="4500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LOF = loss of function of a complete transcript</a:t>
            </a:r>
          </a:p>
        </p:txBody>
      </p:sp>
      <p:grpSp>
        <p:nvGrpSpPr>
          <p:cNvPr id="64" name="Group 63"/>
          <p:cNvGrpSpPr/>
          <p:nvPr/>
        </p:nvGrpSpPr>
        <p:grpSpPr>
          <a:xfrm>
            <a:off x="615669" y="3957651"/>
            <a:ext cx="1601754" cy="142049"/>
            <a:chOff x="967429" y="3336367"/>
            <a:chExt cx="1601754" cy="142049"/>
          </a:xfrm>
        </p:grpSpPr>
        <p:sp>
          <p:nvSpPr>
            <p:cNvPr id="14" name="Line 14"/>
            <p:cNvSpPr>
              <a:spLocks noChangeShapeType="1"/>
            </p:cNvSpPr>
            <p:nvPr/>
          </p:nvSpPr>
          <p:spPr bwMode="auto">
            <a:xfrm>
              <a:off x="1218031" y="3407391"/>
              <a:ext cx="135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>
              <a:off x="1667743" y="3336367"/>
              <a:ext cx="216046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Rectangle 16"/>
            <p:cNvSpPr>
              <a:spLocks noChangeArrowheads="1"/>
            </p:cNvSpPr>
            <p:nvPr/>
          </p:nvSpPr>
          <p:spPr bwMode="auto">
            <a:xfrm>
              <a:off x="2293438" y="3336367"/>
              <a:ext cx="275745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Rectangle 18"/>
            <p:cNvSpPr>
              <a:spLocks noChangeArrowheads="1"/>
            </p:cNvSpPr>
            <p:nvPr/>
          </p:nvSpPr>
          <p:spPr bwMode="auto">
            <a:xfrm>
              <a:off x="967429" y="3336367"/>
              <a:ext cx="333326" cy="142049"/>
            </a:xfrm>
            <a:prstGeom prst="rect">
              <a:avLst/>
            </a:prstGeom>
            <a:solidFill>
              <a:schemeClr val="bg1"/>
            </a:solidFill>
            <a:ln w="28575" cmpd="sng">
              <a:solidFill>
                <a:srgbClr val="4F81BD"/>
              </a:solidFill>
              <a:prstDash val="sys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563621" y="1226184"/>
            <a:ext cx="1601754" cy="142049"/>
            <a:chOff x="910075" y="1963440"/>
            <a:chExt cx="1601754" cy="142049"/>
          </a:xfrm>
        </p:grpSpPr>
        <p:sp>
          <p:nvSpPr>
            <p:cNvPr id="37" name="Line 14"/>
            <p:cNvSpPr>
              <a:spLocks noChangeShapeType="1"/>
            </p:cNvSpPr>
            <p:nvPr/>
          </p:nvSpPr>
          <p:spPr bwMode="auto">
            <a:xfrm>
              <a:off x="1160677" y="2034464"/>
              <a:ext cx="135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Rectangle 15"/>
            <p:cNvSpPr>
              <a:spLocks noChangeArrowheads="1"/>
            </p:cNvSpPr>
            <p:nvPr/>
          </p:nvSpPr>
          <p:spPr bwMode="auto">
            <a:xfrm>
              <a:off x="1610389" y="1963440"/>
              <a:ext cx="216046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Rectangle 16"/>
            <p:cNvSpPr>
              <a:spLocks noChangeArrowheads="1"/>
            </p:cNvSpPr>
            <p:nvPr/>
          </p:nvSpPr>
          <p:spPr bwMode="auto">
            <a:xfrm>
              <a:off x="2236084" y="1963440"/>
              <a:ext cx="275745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Rectangle 18"/>
            <p:cNvSpPr>
              <a:spLocks noChangeArrowheads="1"/>
            </p:cNvSpPr>
            <p:nvPr/>
          </p:nvSpPr>
          <p:spPr bwMode="auto">
            <a:xfrm>
              <a:off x="910075" y="1963440"/>
              <a:ext cx="333326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615958" y="2877648"/>
            <a:ext cx="1609610" cy="142049"/>
            <a:chOff x="3300605" y="3676039"/>
            <a:chExt cx="1609610" cy="142049"/>
          </a:xfrm>
        </p:grpSpPr>
        <p:sp>
          <p:nvSpPr>
            <p:cNvPr id="41" name="Line 14"/>
            <p:cNvSpPr>
              <a:spLocks noChangeShapeType="1"/>
            </p:cNvSpPr>
            <p:nvPr/>
          </p:nvSpPr>
          <p:spPr bwMode="auto">
            <a:xfrm>
              <a:off x="3559063" y="3747064"/>
              <a:ext cx="135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Rectangle 15"/>
            <p:cNvSpPr>
              <a:spLocks noChangeArrowheads="1"/>
            </p:cNvSpPr>
            <p:nvPr/>
          </p:nvSpPr>
          <p:spPr bwMode="auto">
            <a:xfrm>
              <a:off x="3921538" y="3676039"/>
              <a:ext cx="126518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Rectangle 16"/>
            <p:cNvSpPr>
              <a:spLocks noChangeArrowheads="1"/>
            </p:cNvSpPr>
            <p:nvPr/>
          </p:nvSpPr>
          <p:spPr bwMode="auto">
            <a:xfrm>
              <a:off x="4634470" y="3676039"/>
              <a:ext cx="275745" cy="142049"/>
            </a:xfrm>
            <a:prstGeom prst="rect">
              <a:avLst/>
            </a:prstGeom>
            <a:ln>
              <a:headEnd/>
              <a:tailEnd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Rectangle 18"/>
            <p:cNvSpPr>
              <a:spLocks noChangeArrowheads="1"/>
            </p:cNvSpPr>
            <p:nvPr/>
          </p:nvSpPr>
          <p:spPr bwMode="auto">
            <a:xfrm>
              <a:off x="3300605" y="3676039"/>
              <a:ext cx="333326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Rectangle 15"/>
            <p:cNvSpPr>
              <a:spLocks noChangeArrowheads="1"/>
            </p:cNvSpPr>
            <p:nvPr/>
          </p:nvSpPr>
          <p:spPr bwMode="auto">
            <a:xfrm>
              <a:off x="4177684" y="3676039"/>
              <a:ext cx="126518" cy="142049"/>
            </a:xfrm>
            <a:prstGeom prst="rect">
              <a:avLst/>
            </a:prstGeom>
            <a:ln>
              <a:headEnd/>
              <a:tailEnd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Rectangle 15"/>
            <p:cNvSpPr>
              <a:spLocks noChangeArrowheads="1"/>
            </p:cNvSpPr>
            <p:nvPr/>
          </p:nvSpPr>
          <p:spPr bwMode="auto">
            <a:xfrm>
              <a:off x="4048056" y="3676039"/>
              <a:ext cx="126518" cy="142049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621703" y="3282135"/>
            <a:ext cx="1609610" cy="369332"/>
            <a:chOff x="631509" y="4283992"/>
            <a:chExt cx="1609610" cy="369332"/>
          </a:xfrm>
        </p:grpSpPr>
        <p:sp>
          <p:nvSpPr>
            <p:cNvPr id="18" name="Line 14"/>
            <p:cNvSpPr>
              <a:spLocks noChangeShapeType="1"/>
            </p:cNvSpPr>
            <p:nvPr/>
          </p:nvSpPr>
          <p:spPr bwMode="auto">
            <a:xfrm>
              <a:off x="889967" y="4496259"/>
              <a:ext cx="135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Rectangle 16"/>
            <p:cNvSpPr>
              <a:spLocks noChangeArrowheads="1"/>
            </p:cNvSpPr>
            <p:nvPr/>
          </p:nvSpPr>
          <p:spPr bwMode="auto">
            <a:xfrm>
              <a:off x="1965374" y="4425234"/>
              <a:ext cx="275745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8"/>
            <p:cNvSpPr>
              <a:spLocks noChangeArrowheads="1"/>
            </p:cNvSpPr>
            <p:nvPr/>
          </p:nvSpPr>
          <p:spPr bwMode="auto">
            <a:xfrm>
              <a:off x="631509" y="4425234"/>
              <a:ext cx="333326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084486" y="4283992"/>
              <a:ext cx="3044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>
                      <a:lumMod val="75000"/>
                    </a:schemeClr>
                  </a:solidFill>
                </a:rPr>
                <a:t>X</a:t>
              </a:r>
              <a:endParaRPr lang="en-US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59" name="Rectangle 15"/>
            <p:cNvSpPr>
              <a:spLocks noChangeArrowheads="1"/>
            </p:cNvSpPr>
            <p:nvPr/>
          </p:nvSpPr>
          <p:spPr bwMode="auto">
            <a:xfrm>
              <a:off x="1321606" y="4425234"/>
              <a:ext cx="216046" cy="142049"/>
            </a:xfrm>
            <a:prstGeom prst="rect">
              <a:avLst/>
            </a:prstGeom>
            <a:ln>
              <a:solidFill>
                <a:srgbClr val="4F81BD"/>
              </a:solidFill>
              <a:prstDash val="sysDash"/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621703" y="1931989"/>
            <a:ext cx="1601754" cy="536018"/>
            <a:chOff x="563377" y="3189497"/>
            <a:chExt cx="1601754" cy="536018"/>
          </a:xfrm>
        </p:grpSpPr>
        <p:sp>
          <p:nvSpPr>
            <p:cNvPr id="26" name="Line 14"/>
            <p:cNvSpPr>
              <a:spLocks noChangeShapeType="1"/>
            </p:cNvSpPr>
            <p:nvPr/>
          </p:nvSpPr>
          <p:spPr bwMode="auto">
            <a:xfrm>
              <a:off x="813979" y="3654490"/>
              <a:ext cx="135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Rectangle 15"/>
            <p:cNvSpPr>
              <a:spLocks noChangeArrowheads="1"/>
            </p:cNvSpPr>
            <p:nvPr/>
          </p:nvSpPr>
          <p:spPr bwMode="auto">
            <a:xfrm>
              <a:off x="1263691" y="3583466"/>
              <a:ext cx="216046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Rectangle 16"/>
            <p:cNvSpPr>
              <a:spLocks noChangeArrowheads="1"/>
            </p:cNvSpPr>
            <p:nvPr/>
          </p:nvSpPr>
          <p:spPr bwMode="auto">
            <a:xfrm>
              <a:off x="1889386" y="3583466"/>
              <a:ext cx="275745" cy="14204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Rectangle 18"/>
            <p:cNvSpPr>
              <a:spLocks noChangeArrowheads="1"/>
            </p:cNvSpPr>
            <p:nvPr/>
          </p:nvSpPr>
          <p:spPr bwMode="auto">
            <a:xfrm>
              <a:off x="563377" y="3583466"/>
              <a:ext cx="333326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68" name="Straight Connector 67"/>
            <p:cNvCxnSpPr/>
            <p:nvPr/>
          </p:nvCxnSpPr>
          <p:spPr>
            <a:xfrm flipV="1">
              <a:off x="1368304" y="3342440"/>
              <a:ext cx="0" cy="33376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Hexagon 64"/>
            <p:cNvSpPr/>
            <p:nvPr/>
          </p:nvSpPr>
          <p:spPr>
            <a:xfrm>
              <a:off x="1227188" y="3189497"/>
              <a:ext cx="271377" cy="262461"/>
            </a:xfrm>
            <a:prstGeom prst="hexagon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16"/>
            <p:cNvSpPr>
              <a:spLocks noChangeArrowheads="1"/>
            </p:cNvSpPr>
            <p:nvPr/>
          </p:nvSpPr>
          <p:spPr bwMode="auto">
            <a:xfrm>
              <a:off x="1365793" y="3583466"/>
              <a:ext cx="113944" cy="14204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2431526" y="2141292"/>
            <a:ext cx="4041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SN</a:t>
            </a:r>
            <a:r>
              <a:rPr lang="en-US" dirty="0" smtClean="0"/>
              <a:t>P that introduces (directly) stop codon</a:t>
            </a:r>
            <a:endParaRPr lang="en-US" dirty="0"/>
          </a:p>
        </p:txBody>
      </p:sp>
      <p:sp>
        <p:nvSpPr>
          <p:cNvPr id="76" name="TextBox 75"/>
          <p:cNvSpPr txBox="1"/>
          <p:nvPr/>
        </p:nvSpPr>
        <p:spPr>
          <a:xfrm>
            <a:off x="2467279" y="2764007"/>
            <a:ext cx="3770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Indels that disrupt/shift reading frame</a:t>
            </a:r>
            <a:endParaRPr lang="en-US" dirty="0"/>
          </a:p>
        </p:txBody>
      </p:sp>
      <p:sp>
        <p:nvSpPr>
          <p:cNvPr id="77" name="TextBox 76"/>
          <p:cNvSpPr txBox="1"/>
          <p:nvPr/>
        </p:nvSpPr>
        <p:spPr>
          <a:xfrm>
            <a:off x="2520035" y="3309736"/>
            <a:ext cx="2774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SNP that disrupts splice site</a:t>
            </a:r>
            <a:endParaRPr lang="en-US" dirty="0"/>
          </a:p>
        </p:txBody>
      </p:sp>
      <p:sp>
        <p:nvSpPr>
          <p:cNvPr id="78" name="TextBox 77"/>
          <p:cNvSpPr txBox="1"/>
          <p:nvPr/>
        </p:nvSpPr>
        <p:spPr>
          <a:xfrm>
            <a:off x="2520035" y="3844009"/>
            <a:ext cx="5724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Larger deletions that remove 1</a:t>
            </a:r>
            <a:r>
              <a:rPr lang="en-US" baseline="30000" dirty="0" smtClean="0"/>
              <a:t>st</a:t>
            </a:r>
            <a:r>
              <a:rPr lang="en-US" dirty="0" smtClean="0"/>
              <a:t> exon or &gt;50% of transcript</a:t>
            </a:r>
            <a:endParaRPr lang="en-US" dirty="0"/>
          </a:p>
        </p:txBody>
      </p:sp>
      <p:grpSp>
        <p:nvGrpSpPr>
          <p:cNvPr id="106" name="Group 105"/>
          <p:cNvGrpSpPr/>
          <p:nvPr/>
        </p:nvGrpSpPr>
        <p:grpSpPr>
          <a:xfrm>
            <a:off x="289249" y="4819801"/>
            <a:ext cx="2039474" cy="511554"/>
            <a:chOff x="289249" y="4819801"/>
            <a:chExt cx="2039474" cy="511554"/>
          </a:xfrm>
        </p:grpSpPr>
        <p:grpSp>
          <p:nvGrpSpPr>
            <p:cNvPr id="81" name="Group 80"/>
            <p:cNvGrpSpPr/>
            <p:nvPr/>
          </p:nvGrpSpPr>
          <p:grpSpPr>
            <a:xfrm>
              <a:off x="726969" y="4819801"/>
              <a:ext cx="1601754" cy="142049"/>
              <a:chOff x="910075" y="1963440"/>
              <a:chExt cx="1601754" cy="142049"/>
            </a:xfrm>
          </p:grpSpPr>
          <p:sp>
            <p:nvSpPr>
              <p:cNvPr id="82" name="Line 14"/>
              <p:cNvSpPr>
                <a:spLocks noChangeShapeType="1"/>
              </p:cNvSpPr>
              <p:nvPr/>
            </p:nvSpPr>
            <p:spPr bwMode="auto">
              <a:xfrm>
                <a:off x="1160677" y="2034464"/>
                <a:ext cx="13511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" name="Rectangle 15"/>
              <p:cNvSpPr>
                <a:spLocks noChangeArrowheads="1"/>
              </p:cNvSpPr>
              <p:nvPr/>
            </p:nvSpPr>
            <p:spPr bwMode="auto">
              <a:xfrm>
                <a:off x="1610389" y="1963440"/>
                <a:ext cx="216046" cy="142049"/>
              </a:xfrm>
              <a:prstGeom prst="rect">
                <a:avLst/>
              </a:prstGeom>
              <a:solidFill>
                <a:srgbClr val="33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" name="Rectangle 16"/>
              <p:cNvSpPr>
                <a:spLocks noChangeArrowheads="1"/>
              </p:cNvSpPr>
              <p:nvPr/>
            </p:nvSpPr>
            <p:spPr bwMode="auto">
              <a:xfrm>
                <a:off x="2236084" y="1963440"/>
                <a:ext cx="275745" cy="142049"/>
              </a:xfrm>
              <a:prstGeom prst="rect">
                <a:avLst/>
              </a:prstGeom>
              <a:solidFill>
                <a:srgbClr val="33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" name="Rectangle 18"/>
              <p:cNvSpPr>
                <a:spLocks noChangeArrowheads="1"/>
              </p:cNvSpPr>
              <p:nvPr/>
            </p:nvSpPr>
            <p:spPr bwMode="auto">
              <a:xfrm>
                <a:off x="910075" y="1963440"/>
                <a:ext cx="333326" cy="142049"/>
              </a:xfrm>
              <a:prstGeom prst="rect">
                <a:avLst/>
              </a:prstGeom>
              <a:solidFill>
                <a:srgbClr val="33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91" name="Group 90"/>
            <p:cNvGrpSpPr/>
            <p:nvPr/>
          </p:nvGrpSpPr>
          <p:grpSpPr>
            <a:xfrm>
              <a:off x="289249" y="5189306"/>
              <a:ext cx="2035954" cy="142049"/>
              <a:chOff x="321814" y="5352146"/>
              <a:chExt cx="2035954" cy="142049"/>
            </a:xfrm>
          </p:grpSpPr>
          <p:sp>
            <p:nvSpPr>
              <p:cNvPr id="87" name="Line 14"/>
              <p:cNvSpPr>
                <a:spLocks noChangeShapeType="1"/>
              </p:cNvSpPr>
              <p:nvPr/>
            </p:nvSpPr>
            <p:spPr bwMode="auto">
              <a:xfrm>
                <a:off x="655140" y="5423170"/>
                <a:ext cx="170262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" name="Rectangle 15"/>
              <p:cNvSpPr>
                <a:spLocks noChangeArrowheads="1"/>
              </p:cNvSpPr>
              <p:nvPr/>
            </p:nvSpPr>
            <p:spPr bwMode="auto">
              <a:xfrm>
                <a:off x="1456328" y="5352146"/>
                <a:ext cx="216046" cy="142049"/>
              </a:xfrm>
              <a:prstGeom prst="rect">
                <a:avLst/>
              </a:prstGeom>
              <a:solidFill>
                <a:srgbClr val="33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" name="Rectangle 16"/>
              <p:cNvSpPr>
                <a:spLocks noChangeArrowheads="1"/>
              </p:cNvSpPr>
              <p:nvPr/>
            </p:nvSpPr>
            <p:spPr bwMode="auto">
              <a:xfrm>
                <a:off x="2082023" y="5352146"/>
                <a:ext cx="275745" cy="142049"/>
              </a:xfrm>
              <a:prstGeom prst="rect">
                <a:avLst/>
              </a:prstGeom>
              <a:solidFill>
                <a:srgbClr val="33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0" name="Rectangle 18"/>
              <p:cNvSpPr>
                <a:spLocks noChangeArrowheads="1"/>
              </p:cNvSpPr>
              <p:nvPr/>
            </p:nvSpPr>
            <p:spPr bwMode="auto">
              <a:xfrm>
                <a:off x="321814" y="5352146"/>
                <a:ext cx="333326" cy="142049"/>
              </a:xfrm>
              <a:prstGeom prst="rect">
                <a:avLst/>
              </a:prstGeom>
              <a:solidFill>
                <a:srgbClr val="FFFFFF"/>
              </a:solidFill>
              <a:ln w="28575" cmpd="sng">
                <a:solidFill>
                  <a:srgbClr val="4F81BD"/>
                </a:solidFill>
                <a:prstDash val="sysDash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105" name="Group 104"/>
          <p:cNvGrpSpPr/>
          <p:nvPr/>
        </p:nvGrpSpPr>
        <p:grpSpPr>
          <a:xfrm>
            <a:off x="290537" y="5585880"/>
            <a:ext cx="2114457" cy="738852"/>
            <a:chOff x="290537" y="5585880"/>
            <a:chExt cx="2114457" cy="738852"/>
          </a:xfrm>
        </p:grpSpPr>
        <p:sp>
          <p:nvSpPr>
            <p:cNvPr id="93" name="Line 14"/>
            <p:cNvSpPr>
              <a:spLocks noChangeShapeType="1"/>
            </p:cNvSpPr>
            <p:nvPr/>
          </p:nvSpPr>
          <p:spPr bwMode="auto">
            <a:xfrm>
              <a:off x="1053842" y="5792258"/>
              <a:ext cx="135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" name="Rectangle 15"/>
            <p:cNvSpPr>
              <a:spLocks noChangeArrowheads="1"/>
            </p:cNvSpPr>
            <p:nvPr/>
          </p:nvSpPr>
          <p:spPr bwMode="auto">
            <a:xfrm>
              <a:off x="1503554" y="5721234"/>
              <a:ext cx="216046" cy="142049"/>
            </a:xfrm>
            <a:prstGeom prst="rect">
              <a:avLst/>
            </a:prstGeom>
            <a:solidFill>
              <a:srgbClr val="FFFFFF"/>
            </a:solidFill>
            <a:ln w="28575" cmpd="sng">
              <a:solidFill>
                <a:srgbClr val="4F81BD"/>
              </a:solidFill>
              <a:prstDash val="sys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" name="Rectangle 16"/>
            <p:cNvSpPr>
              <a:spLocks noChangeArrowheads="1"/>
            </p:cNvSpPr>
            <p:nvPr/>
          </p:nvSpPr>
          <p:spPr bwMode="auto">
            <a:xfrm>
              <a:off x="2129249" y="5721234"/>
              <a:ext cx="275745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" name="Rectangle 18"/>
            <p:cNvSpPr>
              <a:spLocks noChangeArrowheads="1"/>
            </p:cNvSpPr>
            <p:nvPr/>
          </p:nvSpPr>
          <p:spPr bwMode="auto">
            <a:xfrm>
              <a:off x="803240" y="5721234"/>
              <a:ext cx="333326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" name="Line 14"/>
            <p:cNvSpPr>
              <a:spLocks noChangeShapeType="1"/>
            </p:cNvSpPr>
            <p:nvPr/>
          </p:nvSpPr>
          <p:spPr bwMode="auto">
            <a:xfrm>
              <a:off x="615669" y="6161763"/>
              <a:ext cx="178580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9" name="Rectangle 15"/>
            <p:cNvSpPr>
              <a:spLocks noChangeArrowheads="1"/>
            </p:cNvSpPr>
            <p:nvPr/>
          </p:nvSpPr>
          <p:spPr bwMode="auto">
            <a:xfrm>
              <a:off x="1500034" y="6090739"/>
              <a:ext cx="216046" cy="142049"/>
            </a:xfrm>
            <a:prstGeom prst="rect">
              <a:avLst/>
            </a:prstGeom>
            <a:solidFill>
              <a:srgbClr val="FFFFFF"/>
            </a:solidFill>
            <a:ln w="28575" cmpd="sng">
              <a:solidFill>
                <a:srgbClr val="4F81BD"/>
              </a:solidFill>
              <a:prstDash val="sys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" name="Rectangle 16"/>
            <p:cNvSpPr>
              <a:spLocks noChangeArrowheads="1"/>
            </p:cNvSpPr>
            <p:nvPr/>
          </p:nvSpPr>
          <p:spPr bwMode="auto">
            <a:xfrm>
              <a:off x="2125729" y="6090739"/>
              <a:ext cx="275745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" name="Rectangle 18"/>
            <p:cNvSpPr>
              <a:spLocks noChangeArrowheads="1"/>
            </p:cNvSpPr>
            <p:nvPr/>
          </p:nvSpPr>
          <p:spPr bwMode="auto">
            <a:xfrm>
              <a:off x="290537" y="6090739"/>
              <a:ext cx="333326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1241825" y="5585880"/>
              <a:ext cx="3044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</a:t>
              </a:r>
              <a:endParaRPr lang="en-US" dirty="0"/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1246967" y="5955400"/>
              <a:ext cx="251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</a:t>
              </a:r>
              <a:endParaRPr lang="en-US" dirty="0"/>
            </a:p>
          </p:txBody>
        </p:sp>
      </p:grpSp>
      <p:sp>
        <p:nvSpPr>
          <p:cNvPr id="107" name="TextBox 106"/>
          <p:cNvSpPr txBox="1"/>
          <p:nvPr/>
        </p:nvSpPr>
        <p:spPr>
          <a:xfrm>
            <a:off x="3041275" y="4768092"/>
            <a:ext cx="57113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“partial” </a:t>
            </a:r>
            <a:r>
              <a:rPr lang="en-US" dirty="0" err="1" smtClean="0"/>
              <a:t>LoF</a:t>
            </a:r>
            <a:r>
              <a:rPr lang="en-US" dirty="0"/>
              <a:t> </a:t>
            </a:r>
            <a:r>
              <a:rPr lang="en-US" dirty="0" smtClean="0"/>
              <a:t>affects just some protein-coding transcripts in</a:t>
            </a:r>
          </a:p>
          <a:p>
            <a:r>
              <a:rPr lang="en-US" dirty="0"/>
              <a:t>a</a:t>
            </a:r>
            <a:r>
              <a:rPr lang="en-US" dirty="0" smtClean="0"/>
              <a:t> locus</a:t>
            </a:r>
            <a:endParaRPr lang="en-US" dirty="0"/>
          </a:p>
        </p:txBody>
      </p:sp>
      <p:sp>
        <p:nvSpPr>
          <p:cNvPr id="108" name="TextBox 107"/>
          <p:cNvSpPr txBox="1"/>
          <p:nvPr/>
        </p:nvSpPr>
        <p:spPr>
          <a:xfrm>
            <a:off x="3056497" y="5853708"/>
            <a:ext cx="5515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“full” </a:t>
            </a:r>
            <a:r>
              <a:rPr lang="en-US" dirty="0" err="1" smtClean="0"/>
              <a:t>LoF</a:t>
            </a:r>
            <a:r>
              <a:rPr lang="en-US" dirty="0" smtClean="0"/>
              <a:t> affects all protein-coding transcripts annotated</a:t>
            </a:r>
            <a:endParaRPr lang="en-US" dirty="0"/>
          </a:p>
        </p:txBody>
      </p:sp>
      <p:sp>
        <p:nvSpPr>
          <p:cNvPr id="109" name="TextBox 108"/>
          <p:cNvSpPr txBox="1"/>
          <p:nvPr/>
        </p:nvSpPr>
        <p:spPr>
          <a:xfrm>
            <a:off x="319302" y="4211836"/>
            <a:ext cx="16200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LoF</a:t>
            </a:r>
            <a:r>
              <a:rPr lang="en-US" sz="2800" dirty="0" smtClean="0"/>
              <a:t> scope</a:t>
            </a:r>
            <a:endParaRPr lang="en-US" sz="2800" dirty="0"/>
          </a:p>
        </p:txBody>
      </p:sp>
      <p:sp>
        <p:nvSpPr>
          <p:cNvPr id="110" name="TextBox 109"/>
          <p:cNvSpPr txBox="1"/>
          <p:nvPr/>
        </p:nvSpPr>
        <p:spPr>
          <a:xfrm>
            <a:off x="290537" y="1422513"/>
            <a:ext cx="15616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LoF</a:t>
            </a:r>
            <a:r>
              <a:rPr lang="en-US" sz="2800" dirty="0" smtClean="0"/>
              <a:t> types</a:t>
            </a:r>
            <a:endParaRPr lang="en-US" sz="2800" dirty="0"/>
          </a:p>
        </p:txBody>
      </p:sp>
      <p:sp>
        <p:nvSpPr>
          <p:cNvPr id="111" name="TextBox 110"/>
          <p:cNvSpPr txBox="1"/>
          <p:nvPr/>
        </p:nvSpPr>
        <p:spPr>
          <a:xfrm>
            <a:off x="6588999" y="629501"/>
            <a:ext cx="2384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[MacArthur </a:t>
            </a:r>
            <a:r>
              <a:rPr lang="en-US" i="1" dirty="0" smtClean="0"/>
              <a:t>et al.</a:t>
            </a:r>
            <a:r>
              <a:rPr lang="en-US" dirty="0" smtClean="0"/>
              <a:t> 2012]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802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521870" y="247627"/>
            <a:ext cx="4862199" cy="2932445"/>
            <a:chOff x="2474704" y="1972027"/>
            <a:chExt cx="4862199" cy="2932445"/>
          </a:xfrm>
        </p:grpSpPr>
        <p:graphicFrame>
          <p:nvGraphicFramePr>
            <p:cNvPr id="30" name="Chart 29"/>
            <p:cNvGraphicFramePr/>
            <p:nvPr>
              <p:extLst>
                <p:ext uri="{D42A27DB-BD31-4B8C-83A1-F6EECF244321}">
                  <p14:modId xmlns:p14="http://schemas.microsoft.com/office/powerpoint/2010/main" val="2053913521"/>
                </p:ext>
              </p:extLst>
            </p:nvPr>
          </p:nvGraphicFramePr>
          <p:xfrm>
            <a:off x="3374333" y="2134319"/>
            <a:ext cx="3888413" cy="265331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4" name="Group 3"/>
            <p:cNvGrpSpPr/>
            <p:nvPr/>
          </p:nvGrpSpPr>
          <p:grpSpPr>
            <a:xfrm>
              <a:off x="3631121" y="1972027"/>
              <a:ext cx="1601754" cy="142049"/>
              <a:chOff x="967429" y="3336367"/>
              <a:chExt cx="1601754" cy="142049"/>
            </a:xfrm>
          </p:grpSpPr>
          <p:sp>
            <p:nvSpPr>
              <p:cNvPr id="5" name="Line 14"/>
              <p:cNvSpPr>
                <a:spLocks noChangeShapeType="1"/>
              </p:cNvSpPr>
              <p:nvPr/>
            </p:nvSpPr>
            <p:spPr bwMode="auto">
              <a:xfrm>
                <a:off x="1218031" y="3407391"/>
                <a:ext cx="13511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" name="Rectangle 15"/>
              <p:cNvSpPr>
                <a:spLocks noChangeArrowheads="1"/>
              </p:cNvSpPr>
              <p:nvPr/>
            </p:nvSpPr>
            <p:spPr bwMode="auto">
              <a:xfrm>
                <a:off x="1667743" y="3336367"/>
                <a:ext cx="216046" cy="142049"/>
              </a:xfrm>
              <a:prstGeom prst="rect">
                <a:avLst/>
              </a:prstGeom>
              <a:solidFill>
                <a:srgbClr val="33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" name="Rectangle 16"/>
              <p:cNvSpPr>
                <a:spLocks noChangeArrowheads="1"/>
              </p:cNvSpPr>
              <p:nvPr/>
            </p:nvSpPr>
            <p:spPr bwMode="auto">
              <a:xfrm>
                <a:off x="2293438" y="3336367"/>
                <a:ext cx="275745" cy="142049"/>
              </a:xfrm>
              <a:prstGeom prst="rect">
                <a:avLst/>
              </a:prstGeom>
              <a:solidFill>
                <a:srgbClr val="33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" name="Rectangle 18"/>
              <p:cNvSpPr>
                <a:spLocks noChangeArrowheads="1"/>
              </p:cNvSpPr>
              <p:nvPr/>
            </p:nvSpPr>
            <p:spPr bwMode="auto">
              <a:xfrm>
                <a:off x="967429" y="3336367"/>
                <a:ext cx="333326" cy="142049"/>
              </a:xfrm>
              <a:prstGeom prst="rect">
                <a:avLst/>
              </a:prstGeom>
              <a:solidFill>
                <a:schemeClr val="bg1"/>
              </a:solidFill>
              <a:ln w="28575" cmpd="sng">
                <a:solidFill>
                  <a:srgbClr val="4F81BD"/>
                </a:solidFill>
                <a:prstDash val="sysDash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2568317" y="3097720"/>
              <a:ext cx="1609610" cy="142049"/>
              <a:chOff x="3300605" y="3676039"/>
              <a:chExt cx="1609610" cy="142049"/>
            </a:xfrm>
          </p:grpSpPr>
          <p:sp>
            <p:nvSpPr>
              <p:cNvPr id="10" name="Line 14"/>
              <p:cNvSpPr>
                <a:spLocks noChangeShapeType="1"/>
              </p:cNvSpPr>
              <p:nvPr/>
            </p:nvSpPr>
            <p:spPr bwMode="auto">
              <a:xfrm>
                <a:off x="3559063" y="3747064"/>
                <a:ext cx="13511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Rectangle 15"/>
              <p:cNvSpPr>
                <a:spLocks noChangeArrowheads="1"/>
              </p:cNvSpPr>
              <p:nvPr/>
            </p:nvSpPr>
            <p:spPr bwMode="auto">
              <a:xfrm>
                <a:off x="3921538" y="3676039"/>
                <a:ext cx="126518" cy="142049"/>
              </a:xfrm>
              <a:prstGeom prst="rect">
                <a:avLst/>
              </a:prstGeom>
              <a:solidFill>
                <a:srgbClr val="33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Rectangle 16"/>
              <p:cNvSpPr>
                <a:spLocks noChangeArrowheads="1"/>
              </p:cNvSpPr>
              <p:nvPr/>
            </p:nvSpPr>
            <p:spPr bwMode="auto">
              <a:xfrm>
                <a:off x="4634470" y="3676039"/>
                <a:ext cx="275745" cy="142049"/>
              </a:xfrm>
              <a:prstGeom prst="rect">
                <a:avLst/>
              </a:prstGeom>
              <a:ln>
                <a:headEnd/>
                <a:tailEnd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Rectangle 18"/>
              <p:cNvSpPr>
                <a:spLocks noChangeArrowheads="1"/>
              </p:cNvSpPr>
              <p:nvPr/>
            </p:nvSpPr>
            <p:spPr bwMode="auto">
              <a:xfrm>
                <a:off x="3300605" y="3676039"/>
                <a:ext cx="333326" cy="142049"/>
              </a:xfrm>
              <a:prstGeom prst="rect">
                <a:avLst/>
              </a:prstGeom>
              <a:solidFill>
                <a:srgbClr val="33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Rectangle 15"/>
              <p:cNvSpPr>
                <a:spLocks noChangeArrowheads="1"/>
              </p:cNvSpPr>
              <p:nvPr/>
            </p:nvSpPr>
            <p:spPr bwMode="auto">
              <a:xfrm>
                <a:off x="4177684" y="3676039"/>
                <a:ext cx="126518" cy="142049"/>
              </a:xfrm>
              <a:prstGeom prst="rect">
                <a:avLst/>
              </a:prstGeom>
              <a:ln>
                <a:headEnd/>
                <a:tailEnd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Rectangle 15"/>
              <p:cNvSpPr>
                <a:spLocks noChangeArrowheads="1"/>
              </p:cNvSpPr>
              <p:nvPr/>
            </p:nvSpPr>
            <p:spPr bwMode="auto">
              <a:xfrm>
                <a:off x="4048056" y="3676039"/>
                <a:ext cx="126518" cy="14204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5727293" y="2173834"/>
              <a:ext cx="1609610" cy="369332"/>
              <a:chOff x="631509" y="4283992"/>
              <a:chExt cx="1609610" cy="369332"/>
            </a:xfrm>
          </p:grpSpPr>
          <p:sp>
            <p:nvSpPr>
              <p:cNvPr id="17" name="Line 14"/>
              <p:cNvSpPr>
                <a:spLocks noChangeShapeType="1"/>
              </p:cNvSpPr>
              <p:nvPr/>
            </p:nvSpPr>
            <p:spPr bwMode="auto">
              <a:xfrm>
                <a:off x="889967" y="4496259"/>
                <a:ext cx="13511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1965374" y="4425234"/>
                <a:ext cx="275745" cy="142049"/>
              </a:xfrm>
              <a:prstGeom prst="rect">
                <a:avLst/>
              </a:prstGeom>
              <a:solidFill>
                <a:srgbClr val="33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Rectangle 18"/>
              <p:cNvSpPr>
                <a:spLocks noChangeArrowheads="1"/>
              </p:cNvSpPr>
              <p:nvPr/>
            </p:nvSpPr>
            <p:spPr bwMode="auto">
              <a:xfrm>
                <a:off x="631509" y="4425234"/>
                <a:ext cx="333326" cy="142049"/>
              </a:xfrm>
              <a:prstGeom prst="rect">
                <a:avLst/>
              </a:prstGeom>
              <a:solidFill>
                <a:srgbClr val="33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1084486" y="4283992"/>
                <a:ext cx="3044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tx2">
                        <a:lumMod val="75000"/>
                      </a:schemeClr>
                    </a:solidFill>
                  </a:rPr>
                  <a:t>X</a:t>
                </a:r>
                <a:endParaRPr lang="en-US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1" name="Rectangle 15"/>
              <p:cNvSpPr>
                <a:spLocks noChangeArrowheads="1"/>
              </p:cNvSpPr>
              <p:nvPr/>
            </p:nvSpPr>
            <p:spPr bwMode="auto">
              <a:xfrm>
                <a:off x="1321606" y="4425234"/>
                <a:ext cx="216046" cy="142049"/>
              </a:xfrm>
              <a:prstGeom prst="rect">
                <a:avLst/>
              </a:prstGeom>
              <a:ln>
                <a:solidFill>
                  <a:srgbClr val="4F81BD"/>
                </a:solidFill>
                <a:prstDash val="sysDash"/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5476691" y="4368454"/>
              <a:ext cx="1601754" cy="536018"/>
              <a:chOff x="563377" y="3189497"/>
              <a:chExt cx="1601754" cy="536018"/>
            </a:xfrm>
          </p:grpSpPr>
          <p:sp>
            <p:nvSpPr>
              <p:cNvPr id="23" name="Line 14"/>
              <p:cNvSpPr>
                <a:spLocks noChangeShapeType="1"/>
              </p:cNvSpPr>
              <p:nvPr/>
            </p:nvSpPr>
            <p:spPr bwMode="auto">
              <a:xfrm>
                <a:off x="813979" y="3654490"/>
                <a:ext cx="13511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Rectangle 15"/>
              <p:cNvSpPr>
                <a:spLocks noChangeArrowheads="1"/>
              </p:cNvSpPr>
              <p:nvPr/>
            </p:nvSpPr>
            <p:spPr bwMode="auto">
              <a:xfrm>
                <a:off x="1263691" y="3583466"/>
                <a:ext cx="216046" cy="142049"/>
              </a:xfrm>
              <a:prstGeom prst="rect">
                <a:avLst/>
              </a:prstGeom>
              <a:solidFill>
                <a:srgbClr val="33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" name="Rectangle 16"/>
              <p:cNvSpPr>
                <a:spLocks noChangeArrowheads="1"/>
              </p:cNvSpPr>
              <p:nvPr/>
            </p:nvSpPr>
            <p:spPr bwMode="auto">
              <a:xfrm>
                <a:off x="1889386" y="3583466"/>
                <a:ext cx="275745" cy="14204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" name="Rectangle 18"/>
              <p:cNvSpPr>
                <a:spLocks noChangeArrowheads="1"/>
              </p:cNvSpPr>
              <p:nvPr/>
            </p:nvSpPr>
            <p:spPr bwMode="auto">
              <a:xfrm>
                <a:off x="563377" y="3583466"/>
                <a:ext cx="333326" cy="142049"/>
              </a:xfrm>
              <a:prstGeom prst="rect">
                <a:avLst/>
              </a:prstGeom>
              <a:solidFill>
                <a:srgbClr val="33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 flipV="1">
                <a:off x="1368304" y="3342440"/>
                <a:ext cx="0" cy="33376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Hexagon 27"/>
              <p:cNvSpPr/>
              <p:nvPr/>
            </p:nvSpPr>
            <p:spPr>
              <a:xfrm>
                <a:off x="1227188" y="3189497"/>
                <a:ext cx="271377" cy="262461"/>
              </a:xfrm>
              <a:prstGeom prst="hexagon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16"/>
              <p:cNvSpPr>
                <a:spLocks noChangeArrowheads="1"/>
              </p:cNvSpPr>
              <p:nvPr/>
            </p:nvSpPr>
            <p:spPr bwMode="auto">
              <a:xfrm>
                <a:off x="1365793" y="3583466"/>
                <a:ext cx="113944" cy="14204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6268229" y="2526569"/>
              <a:ext cx="7304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Splice</a:t>
              </a:r>
              <a:endParaRPr lang="en-US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631121" y="2054379"/>
              <a:ext cx="16764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Large deletion</a:t>
              </a:r>
              <a:endParaRPr lang="en-US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553527" y="4368454"/>
              <a:ext cx="611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Stop</a:t>
              </a:r>
              <a:endParaRPr lang="en-US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474704" y="3252477"/>
              <a:ext cx="17032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Frameshift</a:t>
              </a:r>
              <a:r>
                <a:rPr lang="en-US" dirty="0" smtClean="0"/>
                <a:t> </a:t>
              </a:r>
              <a:r>
                <a:rPr lang="en-US" dirty="0" err="1" smtClean="0"/>
                <a:t>indel</a:t>
              </a:r>
              <a:endParaRPr lang="en-US" dirty="0"/>
            </a:p>
          </p:txBody>
        </p:sp>
      </p:grpSp>
      <p:sp>
        <p:nvSpPr>
          <p:cNvPr id="35" name="Title 1"/>
          <p:cNvSpPr>
            <a:spLocks noGrp="1"/>
          </p:cNvSpPr>
          <p:nvPr>
            <p:ph type="title"/>
          </p:nvPr>
        </p:nvSpPr>
        <p:spPr>
          <a:xfrm>
            <a:off x="3406066" y="5590402"/>
            <a:ext cx="8229600" cy="1039091"/>
          </a:xfrm>
        </p:spPr>
        <p:txBody>
          <a:bodyPr/>
          <a:lstStyle/>
          <a:p>
            <a:r>
              <a:rPr lang="en-US" dirty="0" err="1" smtClean="0"/>
              <a:t>LoF</a:t>
            </a:r>
            <a:r>
              <a:rPr lang="en-US" dirty="0" smtClean="0"/>
              <a:t> Estimates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6252438" y="6459164"/>
            <a:ext cx="2384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[MacArthur </a:t>
            </a:r>
            <a:r>
              <a:rPr lang="en-US" i="1" dirty="0" smtClean="0"/>
              <a:t>et al.</a:t>
            </a:r>
            <a:r>
              <a:rPr lang="en-US" dirty="0" smtClean="0"/>
              <a:t> 2012]</a:t>
            </a:r>
            <a:endParaRPr lang="en-US" dirty="0"/>
          </a:p>
        </p:txBody>
      </p:sp>
      <p:graphicFrame>
        <p:nvGraphicFramePr>
          <p:cNvPr id="41" name="Chart 40"/>
          <p:cNvGraphicFramePr/>
          <p:nvPr>
            <p:extLst>
              <p:ext uri="{D42A27DB-BD31-4B8C-83A1-F6EECF244321}">
                <p14:modId xmlns:p14="http://schemas.microsoft.com/office/powerpoint/2010/main" val="479370047"/>
              </p:ext>
            </p:extLst>
          </p:nvPr>
        </p:nvGraphicFramePr>
        <p:xfrm>
          <a:off x="1472825" y="3886696"/>
          <a:ext cx="3888413" cy="2653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2" name="Group 41"/>
          <p:cNvGrpSpPr/>
          <p:nvPr/>
        </p:nvGrpSpPr>
        <p:grpSpPr>
          <a:xfrm>
            <a:off x="840080" y="4137104"/>
            <a:ext cx="1601754" cy="142049"/>
            <a:chOff x="967429" y="3336367"/>
            <a:chExt cx="1601754" cy="142049"/>
          </a:xfrm>
        </p:grpSpPr>
        <p:sp>
          <p:nvSpPr>
            <p:cNvPr id="68" name="Line 14"/>
            <p:cNvSpPr>
              <a:spLocks noChangeShapeType="1"/>
            </p:cNvSpPr>
            <p:nvPr/>
          </p:nvSpPr>
          <p:spPr bwMode="auto">
            <a:xfrm>
              <a:off x="1218031" y="3407391"/>
              <a:ext cx="135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Rectangle 15"/>
            <p:cNvSpPr>
              <a:spLocks noChangeArrowheads="1"/>
            </p:cNvSpPr>
            <p:nvPr/>
          </p:nvSpPr>
          <p:spPr bwMode="auto">
            <a:xfrm>
              <a:off x="1667743" y="3336367"/>
              <a:ext cx="216046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" name="Rectangle 16"/>
            <p:cNvSpPr>
              <a:spLocks noChangeArrowheads="1"/>
            </p:cNvSpPr>
            <p:nvPr/>
          </p:nvSpPr>
          <p:spPr bwMode="auto">
            <a:xfrm>
              <a:off x="2293438" y="3336367"/>
              <a:ext cx="275745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" name="Rectangle 18"/>
            <p:cNvSpPr>
              <a:spLocks noChangeArrowheads="1"/>
            </p:cNvSpPr>
            <p:nvPr/>
          </p:nvSpPr>
          <p:spPr bwMode="auto">
            <a:xfrm>
              <a:off x="967429" y="3336367"/>
              <a:ext cx="333326" cy="142049"/>
            </a:xfrm>
            <a:prstGeom prst="rect">
              <a:avLst/>
            </a:prstGeom>
            <a:solidFill>
              <a:schemeClr val="bg1"/>
            </a:solidFill>
            <a:ln w="28575" cmpd="sng">
              <a:solidFill>
                <a:srgbClr val="4F81BD"/>
              </a:solidFill>
              <a:prstDash val="sys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222216" y="6200585"/>
            <a:ext cx="1609610" cy="142049"/>
            <a:chOff x="3300605" y="3676039"/>
            <a:chExt cx="1609610" cy="142049"/>
          </a:xfrm>
        </p:grpSpPr>
        <p:sp>
          <p:nvSpPr>
            <p:cNvPr id="62" name="Line 14"/>
            <p:cNvSpPr>
              <a:spLocks noChangeShapeType="1"/>
            </p:cNvSpPr>
            <p:nvPr/>
          </p:nvSpPr>
          <p:spPr bwMode="auto">
            <a:xfrm>
              <a:off x="3559063" y="3747064"/>
              <a:ext cx="135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Rectangle 15"/>
            <p:cNvSpPr>
              <a:spLocks noChangeArrowheads="1"/>
            </p:cNvSpPr>
            <p:nvPr/>
          </p:nvSpPr>
          <p:spPr bwMode="auto">
            <a:xfrm>
              <a:off x="3921538" y="3676039"/>
              <a:ext cx="126518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Rectangle 16"/>
            <p:cNvSpPr>
              <a:spLocks noChangeArrowheads="1"/>
            </p:cNvSpPr>
            <p:nvPr/>
          </p:nvSpPr>
          <p:spPr bwMode="auto">
            <a:xfrm>
              <a:off x="4634470" y="3676039"/>
              <a:ext cx="275745" cy="142049"/>
            </a:xfrm>
            <a:prstGeom prst="rect">
              <a:avLst/>
            </a:prstGeom>
            <a:ln>
              <a:headEnd/>
              <a:tailEnd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65" name="Rectangle 18"/>
            <p:cNvSpPr>
              <a:spLocks noChangeArrowheads="1"/>
            </p:cNvSpPr>
            <p:nvPr/>
          </p:nvSpPr>
          <p:spPr bwMode="auto">
            <a:xfrm>
              <a:off x="3300605" y="3676039"/>
              <a:ext cx="333326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" name="Rectangle 15"/>
            <p:cNvSpPr>
              <a:spLocks noChangeArrowheads="1"/>
            </p:cNvSpPr>
            <p:nvPr/>
          </p:nvSpPr>
          <p:spPr bwMode="auto">
            <a:xfrm>
              <a:off x="4177684" y="3676039"/>
              <a:ext cx="126518" cy="142049"/>
            </a:xfrm>
            <a:prstGeom prst="rect">
              <a:avLst/>
            </a:prstGeom>
            <a:ln>
              <a:headEnd/>
              <a:tailEnd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67" name="Rectangle 15"/>
            <p:cNvSpPr>
              <a:spLocks noChangeArrowheads="1"/>
            </p:cNvSpPr>
            <p:nvPr/>
          </p:nvSpPr>
          <p:spPr bwMode="auto">
            <a:xfrm>
              <a:off x="4048056" y="3676039"/>
              <a:ext cx="126518" cy="142049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825785" y="3926211"/>
            <a:ext cx="1609610" cy="369332"/>
            <a:chOff x="631509" y="4283992"/>
            <a:chExt cx="1609610" cy="369332"/>
          </a:xfrm>
        </p:grpSpPr>
        <p:sp>
          <p:nvSpPr>
            <p:cNvPr id="57" name="Line 14"/>
            <p:cNvSpPr>
              <a:spLocks noChangeShapeType="1"/>
            </p:cNvSpPr>
            <p:nvPr/>
          </p:nvSpPr>
          <p:spPr bwMode="auto">
            <a:xfrm>
              <a:off x="889967" y="4496259"/>
              <a:ext cx="135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Rectangle 16"/>
            <p:cNvSpPr>
              <a:spLocks noChangeArrowheads="1"/>
            </p:cNvSpPr>
            <p:nvPr/>
          </p:nvSpPr>
          <p:spPr bwMode="auto">
            <a:xfrm>
              <a:off x="1965374" y="4425234"/>
              <a:ext cx="275745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Rectangle 58"/>
            <p:cNvSpPr>
              <a:spLocks noChangeArrowheads="1"/>
            </p:cNvSpPr>
            <p:nvPr/>
          </p:nvSpPr>
          <p:spPr bwMode="auto">
            <a:xfrm>
              <a:off x="631509" y="4425234"/>
              <a:ext cx="333326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084486" y="4283992"/>
              <a:ext cx="3044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>
                      <a:lumMod val="75000"/>
                    </a:schemeClr>
                  </a:solidFill>
                </a:rPr>
                <a:t>X</a:t>
              </a:r>
              <a:endParaRPr lang="en-US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61" name="Rectangle 15"/>
            <p:cNvSpPr>
              <a:spLocks noChangeArrowheads="1"/>
            </p:cNvSpPr>
            <p:nvPr/>
          </p:nvSpPr>
          <p:spPr bwMode="auto">
            <a:xfrm>
              <a:off x="1321606" y="4425234"/>
              <a:ext cx="216046" cy="142049"/>
            </a:xfrm>
            <a:prstGeom prst="rect">
              <a:avLst/>
            </a:prstGeom>
            <a:ln>
              <a:solidFill>
                <a:srgbClr val="4F81BD"/>
              </a:solidFill>
              <a:prstDash val="sysDash"/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4560361" y="5004854"/>
            <a:ext cx="1601754" cy="536018"/>
            <a:chOff x="563377" y="3189497"/>
            <a:chExt cx="1601754" cy="536018"/>
          </a:xfrm>
        </p:grpSpPr>
        <p:sp>
          <p:nvSpPr>
            <p:cNvPr id="50" name="Line 14"/>
            <p:cNvSpPr>
              <a:spLocks noChangeShapeType="1"/>
            </p:cNvSpPr>
            <p:nvPr/>
          </p:nvSpPr>
          <p:spPr bwMode="auto">
            <a:xfrm>
              <a:off x="813979" y="3654490"/>
              <a:ext cx="135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Rectangle 15"/>
            <p:cNvSpPr>
              <a:spLocks noChangeArrowheads="1"/>
            </p:cNvSpPr>
            <p:nvPr/>
          </p:nvSpPr>
          <p:spPr bwMode="auto">
            <a:xfrm>
              <a:off x="1263691" y="3583466"/>
              <a:ext cx="216046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Rectangle 16"/>
            <p:cNvSpPr>
              <a:spLocks noChangeArrowheads="1"/>
            </p:cNvSpPr>
            <p:nvPr/>
          </p:nvSpPr>
          <p:spPr bwMode="auto">
            <a:xfrm>
              <a:off x="1889386" y="3583466"/>
              <a:ext cx="275745" cy="14204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Rectangle 18"/>
            <p:cNvSpPr>
              <a:spLocks noChangeArrowheads="1"/>
            </p:cNvSpPr>
            <p:nvPr/>
          </p:nvSpPr>
          <p:spPr bwMode="auto">
            <a:xfrm>
              <a:off x="563377" y="3583466"/>
              <a:ext cx="333326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54" name="Straight Connector 53"/>
            <p:cNvCxnSpPr/>
            <p:nvPr/>
          </p:nvCxnSpPr>
          <p:spPr>
            <a:xfrm flipV="1">
              <a:off x="1368304" y="3342440"/>
              <a:ext cx="0" cy="33376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Hexagon 54"/>
            <p:cNvSpPr/>
            <p:nvPr/>
          </p:nvSpPr>
          <p:spPr>
            <a:xfrm>
              <a:off x="1227188" y="3189497"/>
              <a:ext cx="271377" cy="262461"/>
            </a:xfrm>
            <a:prstGeom prst="hexagon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16"/>
            <p:cNvSpPr>
              <a:spLocks noChangeArrowheads="1"/>
            </p:cNvSpPr>
            <p:nvPr/>
          </p:nvSpPr>
          <p:spPr bwMode="auto">
            <a:xfrm>
              <a:off x="1365793" y="3583466"/>
              <a:ext cx="113944" cy="14204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4366721" y="4278946"/>
            <a:ext cx="730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Splice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840080" y="4219456"/>
            <a:ext cx="1676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Large deletion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4637197" y="5004854"/>
            <a:ext cx="611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Stop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1128603" y="6355342"/>
            <a:ext cx="1703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Frameshift</a:t>
            </a:r>
            <a:r>
              <a:rPr lang="en-US" dirty="0" smtClean="0"/>
              <a:t> </a:t>
            </a:r>
            <a:r>
              <a:rPr lang="en-US" dirty="0" err="1" smtClean="0"/>
              <a:t>indel</a:t>
            </a:r>
            <a:endParaRPr lang="en-US" dirty="0"/>
          </a:p>
        </p:txBody>
      </p:sp>
      <p:cxnSp>
        <p:nvCxnSpPr>
          <p:cNvPr id="73" name="Straight Connector 72"/>
          <p:cNvCxnSpPr/>
          <p:nvPr/>
        </p:nvCxnSpPr>
        <p:spPr>
          <a:xfrm flipV="1">
            <a:off x="324459" y="3408809"/>
            <a:ext cx="8712285" cy="445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4" name="Picture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7577" y="981805"/>
            <a:ext cx="5143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" name="Picture 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185" y="2117912"/>
            <a:ext cx="466725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" name="Picture 2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1538" y="2125160"/>
            <a:ext cx="5238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" name="Picture 3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553" y="2186613"/>
            <a:ext cx="4857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" name="Picture 3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631" y="287799"/>
            <a:ext cx="5524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" name="Picture 3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068" y="1018384"/>
            <a:ext cx="62865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" name="Picture 2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2438" y="1816492"/>
            <a:ext cx="4191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" name="Picture 3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9718" y="1545534"/>
            <a:ext cx="58102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" name="Picture 4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4181" y="1497405"/>
            <a:ext cx="676275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" name="Picture 4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5081" y="815754"/>
            <a:ext cx="4191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" name="Picture 4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5255" y="647606"/>
            <a:ext cx="4667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" name="Picture 5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5081" y="163085"/>
            <a:ext cx="4191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" name="Picture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7875" y="4129077"/>
            <a:ext cx="5143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" name="TextBox 86"/>
          <p:cNvSpPr txBox="1"/>
          <p:nvPr/>
        </p:nvSpPr>
        <p:spPr>
          <a:xfrm>
            <a:off x="6532631" y="4740316"/>
            <a:ext cx="2139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in a single individual</a:t>
            </a:r>
            <a:endParaRPr lang="en-US" i="1" dirty="0"/>
          </a:p>
        </p:txBody>
      </p:sp>
      <p:sp>
        <p:nvSpPr>
          <p:cNvPr id="88" name="TextBox 87"/>
          <p:cNvSpPr txBox="1"/>
          <p:nvPr/>
        </p:nvSpPr>
        <p:spPr>
          <a:xfrm>
            <a:off x="6285257" y="2828720"/>
            <a:ext cx="1987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across populations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509325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04121"/>
            <a:ext cx="91440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Compare RNA-</a:t>
            </a:r>
            <a:r>
              <a:rPr lang="en-US" sz="3600" dirty="0" err="1" smtClean="0"/>
              <a:t>Seq</a:t>
            </a:r>
            <a:r>
              <a:rPr lang="en-US" sz="3600" dirty="0" smtClean="0"/>
              <a:t> evidence to </a:t>
            </a:r>
            <a:r>
              <a:rPr lang="en-US" sz="3600" dirty="0" err="1" smtClean="0"/>
              <a:t>LoF</a:t>
            </a:r>
            <a:r>
              <a:rPr lang="en-US" sz="3600" dirty="0" smtClean="0"/>
              <a:t> predictions</a:t>
            </a:r>
            <a:endParaRPr lang="en-US" sz="3600" dirty="0"/>
          </a:p>
        </p:txBody>
      </p:sp>
      <p:pic>
        <p:nvPicPr>
          <p:cNvPr id="4" name="Picture 18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301" y="3494708"/>
            <a:ext cx="6211887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108" name="Group 107"/>
          <p:cNvGrpSpPr/>
          <p:nvPr/>
        </p:nvGrpSpPr>
        <p:grpSpPr>
          <a:xfrm>
            <a:off x="2457236" y="6082064"/>
            <a:ext cx="1077332" cy="142050"/>
            <a:chOff x="2501123" y="3242505"/>
            <a:chExt cx="1077332" cy="142050"/>
          </a:xfrm>
        </p:grpSpPr>
        <p:sp>
          <p:nvSpPr>
            <p:cNvPr id="102" name="Line 14"/>
            <p:cNvSpPr>
              <a:spLocks noChangeShapeType="1"/>
            </p:cNvSpPr>
            <p:nvPr/>
          </p:nvSpPr>
          <p:spPr bwMode="auto">
            <a:xfrm>
              <a:off x="2751725" y="3313530"/>
              <a:ext cx="7344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Rectangle 15"/>
            <p:cNvSpPr>
              <a:spLocks noChangeArrowheads="1"/>
            </p:cNvSpPr>
            <p:nvPr/>
          </p:nvSpPr>
          <p:spPr bwMode="auto">
            <a:xfrm>
              <a:off x="3331913" y="3242505"/>
              <a:ext cx="246542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" name="Rectangle 18"/>
            <p:cNvSpPr>
              <a:spLocks noChangeArrowheads="1"/>
            </p:cNvSpPr>
            <p:nvPr/>
          </p:nvSpPr>
          <p:spPr bwMode="auto">
            <a:xfrm>
              <a:off x="2501123" y="3242506"/>
              <a:ext cx="333326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7" name="&quot;No&quot; Symbol 106"/>
          <p:cNvSpPr/>
          <p:nvPr/>
        </p:nvSpPr>
        <p:spPr>
          <a:xfrm>
            <a:off x="2264226" y="5508793"/>
            <a:ext cx="1454373" cy="1266311"/>
          </a:xfrm>
          <a:prstGeom prst="noSmoking">
            <a:avLst>
              <a:gd name="adj" fmla="val 13284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3024925" y="4845562"/>
            <a:ext cx="223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X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3042475" y="4218169"/>
            <a:ext cx="223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X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3042475" y="4001237"/>
            <a:ext cx="223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X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3038429" y="3793137"/>
            <a:ext cx="223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X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3" name="Curved Left Arrow 112"/>
          <p:cNvSpPr/>
          <p:nvPr/>
        </p:nvSpPr>
        <p:spPr>
          <a:xfrm>
            <a:off x="3718599" y="4286170"/>
            <a:ext cx="909527" cy="1866919"/>
          </a:xfrm>
          <a:prstGeom prst="curved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6522053" y="4420686"/>
            <a:ext cx="20979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</a:t>
            </a:r>
            <a:r>
              <a:rPr lang="en-US" dirty="0" smtClean="0"/>
              <a:t>redicted disruption </a:t>
            </a:r>
          </a:p>
          <a:p>
            <a:r>
              <a:rPr lang="en-US" dirty="0"/>
              <a:t>o</a:t>
            </a:r>
            <a:r>
              <a:rPr lang="en-US" dirty="0" smtClean="0"/>
              <a:t>f splice site</a:t>
            </a:r>
            <a:endParaRPr lang="en-US" dirty="0"/>
          </a:p>
        </p:txBody>
      </p:sp>
      <p:grpSp>
        <p:nvGrpSpPr>
          <p:cNvPr id="115" name="Group 114"/>
          <p:cNvGrpSpPr/>
          <p:nvPr/>
        </p:nvGrpSpPr>
        <p:grpSpPr>
          <a:xfrm>
            <a:off x="1028859" y="2809869"/>
            <a:ext cx="1601754" cy="142049"/>
            <a:chOff x="967429" y="3336367"/>
            <a:chExt cx="1601754" cy="142049"/>
          </a:xfrm>
        </p:grpSpPr>
        <p:sp>
          <p:nvSpPr>
            <p:cNvPr id="116" name="Line 14"/>
            <p:cNvSpPr>
              <a:spLocks noChangeShapeType="1"/>
            </p:cNvSpPr>
            <p:nvPr/>
          </p:nvSpPr>
          <p:spPr bwMode="auto">
            <a:xfrm>
              <a:off x="1218031" y="3407391"/>
              <a:ext cx="135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" name="Rectangle 15"/>
            <p:cNvSpPr>
              <a:spLocks noChangeArrowheads="1"/>
            </p:cNvSpPr>
            <p:nvPr/>
          </p:nvSpPr>
          <p:spPr bwMode="auto">
            <a:xfrm>
              <a:off x="1667743" y="3336367"/>
              <a:ext cx="216046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" name="Rectangle 16"/>
            <p:cNvSpPr>
              <a:spLocks noChangeArrowheads="1"/>
            </p:cNvSpPr>
            <p:nvPr/>
          </p:nvSpPr>
          <p:spPr bwMode="auto">
            <a:xfrm>
              <a:off x="2293438" y="3336367"/>
              <a:ext cx="275745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9" name="Rectangle 18"/>
            <p:cNvSpPr>
              <a:spLocks noChangeArrowheads="1"/>
            </p:cNvSpPr>
            <p:nvPr/>
          </p:nvSpPr>
          <p:spPr bwMode="auto">
            <a:xfrm>
              <a:off x="967429" y="3336367"/>
              <a:ext cx="333326" cy="142049"/>
            </a:xfrm>
            <a:prstGeom prst="rect">
              <a:avLst/>
            </a:prstGeom>
            <a:solidFill>
              <a:schemeClr val="bg1"/>
            </a:solidFill>
            <a:ln w="28575" cmpd="sng">
              <a:solidFill>
                <a:srgbClr val="4F81BD"/>
              </a:solidFill>
              <a:prstDash val="sys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1076378" y="1964066"/>
            <a:ext cx="1609610" cy="142049"/>
            <a:chOff x="3300605" y="3676039"/>
            <a:chExt cx="1609610" cy="142049"/>
          </a:xfrm>
        </p:grpSpPr>
        <p:sp>
          <p:nvSpPr>
            <p:cNvPr id="121" name="Line 14"/>
            <p:cNvSpPr>
              <a:spLocks noChangeShapeType="1"/>
            </p:cNvSpPr>
            <p:nvPr/>
          </p:nvSpPr>
          <p:spPr bwMode="auto">
            <a:xfrm>
              <a:off x="3559063" y="3747064"/>
              <a:ext cx="135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" name="Rectangle 15"/>
            <p:cNvSpPr>
              <a:spLocks noChangeArrowheads="1"/>
            </p:cNvSpPr>
            <p:nvPr/>
          </p:nvSpPr>
          <p:spPr bwMode="auto">
            <a:xfrm>
              <a:off x="3921538" y="3676039"/>
              <a:ext cx="126518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" name="Rectangle 16"/>
            <p:cNvSpPr>
              <a:spLocks noChangeArrowheads="1"/>
            </p:cNvSpPr>
            <p:nvPr/>
          </p:nvSpPr>
          <p:spPr bwMode="auto">
            <a:xfrm>
              <a:off x="4634470" y="3676039"/>
              <a:ext cx="275745" cy="142049"/>
            </a:xfrm>
            <a:prstGeom prst="rect">
              <a:avLst/>
            </a:prstGeom>
            <a:ln>
              <a:headEnd/>
              <a:tailEnd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" name="Rectangle 18"/>
            <p:cNvSpPr>
              <a:spLocks noChangeArrowheads="1"/>
            </p:cNvSpPr>
            <p:nvPr/>
          </p:nvSpPr>
          <p:spPr bwMode="auto">
            <a:xfrm>
              <a:off x="3300605" y="3676039"/>
              <a:ext cx="333326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5" name="Rectangle 15"/>
            <p:cNvSpPr>
              <a:spLocks noChangeArrowheads="1"/>
            </p:cNvSpPr>
            <p:nvPr/>
          </p:nvSpPr>
          <p:spPr bwMode="auto">
            <a:xfrm>
              <a:off x="4177684" y="3676039"/>
              <a:ext cx="126518" cy="142049"/>
            </a:xfrm>
            <a:prstGeom prst="rect">
              <a:avLst/>
            </a:prstGeom>
            <a:ln>
              <a:headEnd/>
              <a:tailEnd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126" name="Rectangle 15"/>
            <p:cNvSpPr>
              <a:spLocks noChangeArrowheads="1"/>
            </p:cNvSpPr>
            <p:nvPr/>
          </p:nvSpPr>
          <p:spPr bwMode="auto">
            <a:xfrm>
              <a:off x="4048056" y="3676039"/>
              <a:ext cx="126518" cy="142049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7" name="Group 126"/>
          <p:cNvGrpSpPr/>
          <p:nvPr/>
        </p:nvGrpSpPr>
        <p:grpSpPr>
          <a:xfrm>
            <a:off x="6549533" y="3916838"/>
            <a:ext cx="1609610" cy="369332"/>
            <a:chOff x="631509" y="4283992"/>
            <a:chExt cx="1609610" cy="369332"/>
          </a:xfrm>
        </p:grpSpPr>
        <p:sp>
          <p:nvSpPr>
            <p:cNvPr id="128" name="Line 14"/>
            <p:cNvSpPr>
              <a:spLocks noChangeShapeType="1"/>
            </p:cNvSpPr>
            <p:nvPr/>
          </p:nvSpPr>
          <p:spPr bwMode="auto">
            <a:xfrm>
              <a:off x="889967" y="4496259"/>
              <a:ext cx="135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" name="Rectangle 16"/>
            <p:cNvSpPr>
              <a:spLocks noChangeArrowheads="1"/>
            </p:cNvSpPr>
            <p:nvPr/>
          </p:nvSpPr>
          <p:spPr bwMode="auto">
            <a:xfrm>
              <a:off x="1965374" y="4425234"/>
              <a:ext cx="275745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0" name="Rectangle 129"/>
            <p:cNvSpPr>
              <a:spLocks noChangeArrowheads="1"/>
            </p:cNvSpPr>
            <p:nvPr/>
          </p:nvSpPr>
          <p:spPr bwMode="auto">
            <a:xfrm>
              <a:off x="631509" y="4425234"/>
              <a:ext cx="333326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1084486" y="4283992"/>
              <a:ext cx="3044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>
                      <a:lumMod val="75000"/>
                    </a:schemeClr>
                  </a:solidFill>
                </a:rPr>
                <a:t>X</a:t>
              </a:r>
              <a:endParaRPr lang="en-US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132" name="Rectangle 15"/>
            <p:cNvSpPr>
              <a:spLocks noChangeArrowheads="1"/>
            </p:cNvSpPr>
            <p:nvPr/>
          </p:nvSpPr>
          <p:spPr bwMode="auto">
            <a:xfrm>
              <a:off x="1321606" y="4425234"/>
              <a:ext cx="216046" cy="142049"/>
            </a:xfrm>
            <a:prstGeom prst="rect">
              <a:avLst/>
            </a:prstGeom>
            <a:ln>
              <a:solidFill>
                <a:srgbClr val="4F81BD"/>
              </a:solidFill>
              <a:prstDash val="sysDash"/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2" name="TextBox 141"/>
          <p:cNvSpPr txBox="1"/>
          <p:nvPr/>
        </p:nvSpPr>
        <p:spPr>
          <a:xfrm>
            <a:off x="1028859" y="2892221"/>
            <a:ext cx="1676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Large deletion</a:t>
            </a:r>
            <a:endParaRPr lang="en-US" dirty="0"/>
          </a:p>
        </p:txBody>
      </p:sp>
      <p:sp>
        <p:nvSpPr>
          <p:cNvPr id="144" name="TextBox 143"/>
          <p:cNvSpPr txBox="1"/>
          <p:nvPr/>
        </p:nvSpPr>
        <p:spPr>
          <a:xfrm>
            <a:off x="982765" y="2118823"/>
            <a:ext cx="1703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Frameshift</a:t>
            </a:r>
            <a:r>
              <a:rPr lang="en-US" dirty="0" smtClean="0"/>
              <a:t> </a:t>
            </a:r>
            <a:r>
              <a:rPr lang="en-US" dirty="0" err="1" smtClean="0"/>
              <a:t>indel</a:t>
            </a:r>
            <a:endParaRPr lang="en-US" dirty="0"/>
          </a:p>
        </p:txBody>
      </p:sp>
      <p:sp>
        <p:nvSpPr>
          <p:cNvPr id="145" name="TextBox 144"/>
          <p:cNvSpPr txBox="1"/>
          <p:nvPr/>
        </p:nvSpPr>
        <p:spPr>
          <a:xfrm>
            <a:off x="267385" y="1161418"/>
            <a:ext cx="6462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main difference </a:t>
            </a:r>
            <a:r>
              <a:rPr lang="en-US" dirty="0" err="1" smtClean="0"/>
              <a:t>Geuvadis</a:t>
            </a:r>
            <a:r>
              <a:rPr lang="en-US" dirty="0" smtClean="0"/>
              <a:t> &lt;&gt; 1000 Genomes: RNA-</a:t>
            </a:r>
            <a:r>
              <a:rPr lang="en-US" dirty="0" err="1" smtClean="0"/>
              <a:t>Seq</a:t>
            </a:r>
            <a:r>
              <a:rPr lang="en-US" dirty="0" smtClean="0"/>
              <a:t> vs. DNA-</a:t>
            </a:r>
            <a:r>
              <a:rPr lang="en-US" dirty="0" err="1" smtClean="0"/>
              <a:t>Seq</a:t>
            </a:r>
            <a:endParaRPr lang="en-US" dirty="0"/>
          </a:p>
        </p:txBody>
      </p:sp>
      <p:sp>
        <p:nvSpPr>
          <p:cNvPr id="146" name="TextBox 145"/>
          <p:cNvSpPr txBox="1"/>
          <p:nvPr/>
        </p:nvSpPr>
        <p:spPr>
          <a:xfrm>
            <a:off x="2666247" y="1344345"/>
            <a:ext cx="660507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800" dirty="0" smtClean="0"/>
              <a:t>}</a:t>
            </a:r>
            <a:endParaRPr lang="en-US" sz="11800" dirty="0"/>
          </a:p>
        </p:txBody>
      </p:sp>
      <p:sp>
        <p:nvSpPr>
          <p:cNvPr id="147" name="TextBox 146"/>
          <p:cNvSpPr txBox="1"/>
          <p:nvPr/>
        </p:nvSpPr>
        <p:spPr>
          <a:xfrm>
            <a:off x="3326754" y="2303489"/>
            <a:ext cx="4647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  <a:r>
              <a:rPr lang="en-US" dirty="0" smtClean="0"/>
              <a:t>irectly from mappings / coverage by mappings</a:t>
            </a:r>
            <a:endParaRPr lang="en-US" dirty="0"/>
          </a:p>
        </p:txBody>
      </p:sp>
      <p:sp>
        <p:nvSpPr>
          <p:cNvPr id="148" name="TextBox 147"/>
          <p:cNvSpPr txBox="1"/>
          <p:nvPr/>
        </p:nvSpPr>
        <p:spPr>
          <a:xfrm>
            <a:off x="4147615" y="6077751"/>
            <a:ext cx="3135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indirectly </a:t>
            </a:r>
            <a:r>
              <a:rPr lang="en-US" dirty="0" smtClean="0"/>
              <a:t>called from mappings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888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4027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Confirmation </a:t>
            </a:r>
            <a:r>
              <a:rPr lang="en-US" dirty="0" err="1" smtClean="0"/>
              <a:t>LoF</a:t>
            </a:r>
            <a:r>
              <a:rPr lang="en-US" dirty="0" smtClean="0"/>
              <a:t> SNPs in </a:t>
            </a:r>
            <a:r>
              <a:rPr lang="en-US" dirty="0" err="1" smtClean="0"/>
              <a:t>Geuvadis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25565" y="1867944"/>
            <a:ext cx="8161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 Take phase1 samples where polymorphisms have been found by </a:t>
            </a:r>
            <a:r>
              <a:rPr lang="en-US" dirty="0" err="1" smtClean="0"/>
              <a:t>exome</a:t>
            </a:r>
            <a:r>
              <a:rPr lang="en-US" dirty="0" smtClean="0"/>
              <a:t> sequencing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25566" y="2237276"/>
            <a:ext cx="5491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 Additionally call SNPs by RNA-</a:t>
            </a:r>
            <a:r>
              <a:rPr lang="en-US" dirty="0" err="1" smtClean="0"/>
              <a:t>Seq</a:t>
            </a:r>
            <a:r>
              <a:rPr lang="en-US" dirty="0" smtClean="0"/>
              <a:t> (</a:t>
            </a:r>
            <a:r>
              <a:rPr lang="en-US" dirty="0" err="1" smtClean="0"/>
              <a:t>exzessive</a:t>
            </a:r>
            <a:r>
              <a:rPr lang="en-US" dirty="0" smtClean="0"/>
              <a:t> mappings)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1660014" y="3319691"/>
            <a:ext cx="3476001" cy="1927202"/>
          </a:xfrm>
          <a:prstGeom prst="ellipse">
            <a:avLst/>
          </a:prstGeom>
          <a:solidFill>
            <a:srgbClr val="FF0000">
              <a:alpha val="47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937658" y="3319691"/>
            <a:ext cx="3476001" cy="1927202"/>
          </a:xfrm>
          <a:prstGeom prst="ellipse">
            <a:avLst/>
          </a:prstGeom>
          <a:solidFill>
            <a:srgbClr val="0000FF">
              <a:alpha val="4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875198" y="3652280"/>
            <a:ext cx="10624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Sufficient </a:t>
            </a:r>
          </a:p>
          <a:p>
            <a:r>
              <a:rPr lang="en-US" dirty="0" smtClean="0"/>
              <a:t>coverage </a:t>
            </a:r>
          </a:p>
          <a:p>
            <a:r>
              <a:rPr lang="en-US" dirty="0" smtClean="0"/>
              <a:t>in DNA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36015" y="3840377"/>
            <a:ext cx="10624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Sufficient </a:t>
            </a:r>
          </a:p>
          <a:p>
            <a:pPr algn="r"/>
            <a:r>
              <a:rPr lang="en-US" dirty="0" smtClean="0"/>
              <a:t>coverage </a:t>
            </a:r>
          </a:p>
          <a:p>
            <a:pPr algn="r"/>
            <a:r>
              <a:rPr lang="en-US" dirty="0" smtClean="0"/>
              <a:t>in RNA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270738" y="3633572"/>
            <a:ext cx="17070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&gt;2 million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genotype calls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possible in both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Experiments</a:t>
            </a:r>
          </a:p>
        </p:txBody>
      </p:sp>
      <p:sp>
        <p:nvSpPr>
          <p:cNvPr id="11" name="TextBox 10"/>
          <p:cNvSpPr txBox="1"/>
          <p:nvPr/>
        </p:nvSpPr>
        <p:spPr>
          <a:xfrm flipH="1">
            <a:off x="525565" y="2996524"/>
            <a:ext cx="17137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Example</a:t>
            </a:r>
            <a:r>
              <a:rPr lang="en-US" dirty="0" smtClean="0"/>
              <a:t>:</a:t>
            </a:r>
          </a:p>
          <a:p>
            <a:r>
              <a:rPr lang="en-US" dirty="0" smtClean="0"/>
              <a:t>(not </a:t>
            </a:r>
            <a:r>
              <a:rPr lang="en-US" dirty="0" err="1" smtClean="0"/>
              <a:t>Geuvadis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13" name="Straight Connector 12"/>
          <p:cNvCxnSpPr>
            <a:endCxn id="17" idx="1"/>
          </p:cNvCxnSpPr>
          <p:nvPr/>
        </p:nvCxnSpPr>
        <p:spPr>
          <a:xfrm flipV="1">
            <a:off x="4701514" y="2996418"/>
            <a:ext cx="636593" cy="846847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338107" y="2673252"/>
            <a:ext cx="33486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</a:t>
            </a:r>
            <a:r>
              <a:rPr lang="en-US" dirty="0" smtClean="0"/>
              <a:t>5000 differences, i.e.</a:t>
            </a:r>
            <a:r>
              <a:rPr lang="en-US" dirty="0"/>
              <a:t> </a:t>
            </a:r>
            <a:r>
              <a:rPr lang="en-US" dirty="0" smtClean="0"/>
              <a:t>on average </a:t>
            </a:r>
          </a:p>
          <a:p>
            <a:r>
              <a:rPr lang="en-US" i="1" dirty="0" smtClean="0"/>
              <a:t>&gt;2 out of 1000 calls differ</a:t>
            </a:r>
            <a:endParaRPr lang="en-US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1455716" y="5268958"/>
            <a:ext cx="620039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~1000 cases where RNA is homozygous and DNA not </a:t>
            </a:r>
          </a:p>
          <a:p>
            <a:r>
              <a:rPr lang="en-US" dirty="0" smtClean="0"/>
              <a:t>            could be explainable by allele-specific expression</a:t>
            </a:r>
          </a:p>
          <a:p>
            <a:r>
              <a:rPr lang="en-US" dirty="0" smtClean="0"/>
              <a:t>~4000 cases where </a:t>
            </a:r>
            <a:r>
              <a:rPr lang="en-US" dirty="0" smtClean="0">
                <a:solidFill>
                  <a:srgbClr val="FF0000"/>
                </a:solidFill>
              </a:rPr>
              <a:t>DNA is homozygous and RNA not (!!!)</a:t>
            </a:r>
          </a:p>
          <a:p>
            <a:r>
              <a:rPr lang="en-US" dirty="0"/>
              <a:t> </a:t>
            </a:r>
            <a:r>
              <a:rPr lang="en-US" dirty="0" smtClean="0"/>
              <a:t>           remove FPs from computational or experimental artifacts</a:t>
            </a:r>
          </a:p>
          <a:p>
            <a:r>
              <a:rPr lang="en-US" dirty="0"/>
              <a:t> </a:t>
            </a:r>
            <a:r>
              <a:rPr lang="en-US" dirty="0" smtClean="0"/>
              <a:t>           (PCR artifacts?)</a:t>
            </a:r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1074321" y="1160396"/>
            <a:ext cx="1601754" cy="536018"/>
            <a:chOff x="563377" y="3189497"/>
            <a:chExt cx="1601754" cy="536018"/>
          </a:xfrm>
        </p:grpSpPr>
        <p:sp>
          <p:nvSpPr>
            <p:cNvPr id="25" name="Line 14"/>
            <p:cNvSpPr>
              <a:spLocks noChangeShapeType="1"/>
            </p:cNvSpPr>
            <p:nvPr/>
          </p:nvSpPr>
          <p:spPr bwMode="auto">
            <a:xfrm>
              <a:off x="813979" y="3654490"/>
              <a:ext cx="135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Rectangle 15"/>
            <p:cNvSpPr>
              <a:spLocks noChangeArrowheads="1"/>
            </p:cNvSpPr>
            <p:nvPr/>
          </p:nvSpPr>
          <p:spPr bwMode="auto">
            <a:xfrm>
              <a:off x="1263691" y="3583466"/>
              <a:ext cx="216046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Rectangle 16"/>
            <p:cNvSpPr>
              <a:spLocks noChangeArrowheads="1"/>
            </p:cNvSpPr>
            <p:nvPr/>
          </p:nvSpPr>
          <p:spPr bwMode="auto">
            <a:xfrm>
              <a:off x="1889386" y="3583466"/>
              <a:ext cx="275745" cy="14204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Rectangle 18"/>
            <p:cNvSpPr>
              <a:spLocks noChangeArrowheads="1"/>
            </p:cNvSpPr>
            <p:nvPr/>
          </p:nvSpPr>
          <p:spPr bwMode="auto">
            <a:xfrm>
              <a:off x="563377" y="3583466"/>
              <a:ext cx="333326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29" name="Straight Connector 28"/>
            <p:cNvCxnSpPr/>
            <p:nvPr/>
          </p:nvCxnSpPr>
          <p:spPr>
            <a:xfrm flipV="1">
              <a:off x="1368304" y="3342440"/>
              <a:ext cx="0" cy="33376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Hexagon 29"/>
            <p:cNvSpPr/>
            <p:nvPr/>
          </p:nvSpPr>
          <p:spPr>
            <a:xfrm>
              <a:off x="1227188" y="3189497"/>
              <a:ext cx="271377" cy="262461"/>
            </a:xfrm>
            <a:prstGeom prst="hexagon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16"/>
            <p:cNvSpPr>
              <a:spLocks noChangeArrowheads="1"/>
            </p:cNvSpPr>
            <p:nvPr/>
          </p:nvSpPr>
          <p:spPr bwMode="auto">
            <a:xfrm>
              <a:off x="1365793" y="3583466"/>
              <a:ext cx="113944" cy="14204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2123121" y="1078973"/>
            <a:ext cx="611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244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0307" y="6117109"/>
            <a:ext cx="16156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Homozygote</a:t>
            </a:r>
          </a:p>
          <a:p>
            <a:pPr algn="ctr"/>
            <a:r>
              <a:rPr lang="en-US" dirty="0" smtClean="0"/>
              <a:t>Common Allele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15274" y="7201896"/>
            <a:ext cx="1455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Heterozygote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62291" y="7108065"/>
            <a:ext cx="15676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Homozygote</a:t>
            </a:r>
          </a:p>
          <a:p>
            <a:pPr algn="ctr"/>
            <a:r>
              <a:rPr lang="en-US" dirty="0" smtClean="0"/>
              <a:t>Minority Allele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67554" y="5857869"/>
            <a:ext cx="1601754" cy="142049"/>
            <a:chOff x="910075" y="1963440"/>
            <a:chExt cx="1601754" cy="142049"/>
          </a:xfrm>
        </p:grpSpPr>
        <p:sp>
          <p:nvSpPr>
            <p:cNvPr id="8" name="Line 14"/>
            <p:cNvSpPr>
              <a:spLocks noChangeShapeType="1"/>
            </p:cNvSpPr>
            <p:nvPr/>
          </p:nvSpPr>
          <p:spPr bwMode="auto">
            <a:xfrm>
              <a:off x="1160677" y="2034464"/>
              <a:ext cx="135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Rectangle 15"/>
            <p:cNvSpPr>
              <a:spLocks noChangeArrowheads="1"/>
            </p:cNvSpPr>
            <p:nvPr/>
          </p:nvSpPr>
          <p:spPr bwMode="auto">
            <a:xfrm>
              <a:off x="1610389" y="1963440"/>
              <a:ext cx="216046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Rectangle 16"/>
            <p:cNvSpPr>
              <a:spLocks noChangeArrowheads="1"/>
            </p:cNvSpPr>
            <p:nvPr/>
          </p:nvSpPr>
          <p:spPr bwMode="auto">
            <a:xfrm>
              <a:off x="2236084" y="1963440"/>
              <a:ext cx="275745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18"/>
            <p:cNvSpPr>
              <a:spLocks noChangeArrowheads="1"/>
            </p:cNvSpPr>
            <p:nvPr/>
          </p:nvSpPr>
          <p:spPr bwMode="auto">
            <a:xfrm>
              <a:off x="910075" y="1963440"/>
              <a:ext cx="333326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778747" y="5870725"/>
            <a:ext cx="1601754" cy="142049"/>
            <a:chOff x="910075" y="1963440"/>
            <a:chExt cx="1601754" cy="142049"/>
          </a:xfrm>
        </p:grpSpPr>
        <p:sp>
          <p:nvSpPr>
            <p:cNvPr id="13" name="Line 14"/>
            <p:cNvSpPr>
              <a:spLocks noChangeShapeType="1"/>
            </p:cNvSpPr>
            <p:nvPr/>
          </p:nvSpPr>
          <p:spPr bwMode="auto">
            <a:xfrm>
              <a:off x="1160677" y="2034464"/>
              <a:ext cx="135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Rectangle 15"/>
            <p:cNvSpPr>
              <a:spLocks noChangeArrowheads="1"/>
            </p:cNvSpPr>
            <p:nvPr/>
          </p:nvSpPr>
          <p:spPr bwMode="auto">
            <a:xfrm>
              <a:off x="1610389" y="1963440"/>
              <a:ext cx="216046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Rectangle 16"/>
            <p:cNvSpPr>
              <a:spLocks noChangeArrowheads="1"/>
            </p:cNvSpPr>
            <p:nvPr/>
          </p:nvSpPr>
          <p:spPr bwMode="auto">
            <a:xfrm>
              <a:off x="2236084" y="1963440"/>
              <a:ext cx="275745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Rectangle 18"/>
            <p:cNvSpPr>
              <a:spLocks noChangeArrowheads="1"/>
            </p:cNvSpPr>
            <p:nvPr/>
          </p:nvSpPr>
          <p:spPr bwMode="auto">
            <a:xfrm>
              <a:off x="910075" y="1963440"/>
              <a:ext cx="333326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786020" y="6298226"/>
            <a:ext cx="1601754" cy="142049"/>
            <a:chOff x="3822236" y="3993063"/>
            <a:chExt cx="1601754" cy="142049"/>
          </a:xfrm>
        </p:grpSpPr>
        <p:sp>
          <p:nvSpPr>
            <p:cNvPr id="19" name="Line 14"/>
            <p:cNvSpPr>
              <a:spLocks noChangeShapeType="1"/>
            </p:cNvSpPr>
            <p:nvPr/>
          </p:nvSpPr>
          <p:spPr bwMode="auto">
            <a:xfrm>
              <a:off x="4072838" y="4064087"/>
              <a:ext cx="135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Rectangle 16"/>
            <p:cNvSpPr>
              <a:spLocks noChangeArrowheads="1"/>
            </p:cNvSpPr>
            <p:nvPr/>
          </p:nvSpPr>
          <p:spPr bwMode="auto">
            <a:xfrm>
              <a:off x="5148245" y="3993063"/>
              <a:ext cx="275745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3822236" y="3993063"/>
              <a:ext cx="333326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333742" y="6085151"/>
            <a:ext cx="1601754" cy="142049"/>
            <a:chOff x="3822236" y="3993063"/>
            <a:chExt cx="1601754" cy="142049"/>
          </a:xfrm>
        </p:grpSpPr>
        <p:sp>
          <p:nvSpPr>
            <p:cNvPr id="30" name="Line 14"/>
            <p:cNvSpPr>
              <a:spLocks noChangeShapeType="1"/>
            </p:cNvSpPr>
            <p:nvPr/>
          </p:nvSpPr>
          <p:spPr bwMode="auto">
            <a:xfrm>
              <a:off x="4072838" y="4064087"/>
              <a:ext cx="135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Rectangle 16"/>
            <p:cNvSpPr>
              <a:spLocks noChangeArrowheads="1"/>
            </p:cNvSpPr>
            <p:nvPr/>
          </p:nvSpPr>
          <p:spPr bwMode="auto">
            <a:xfrm>
              <a:off x="5148245" y="3993063"/>
              <a:ext cx="275745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Rectangle 18"/>
            <p:cNvSpPr>
              <a:spLocks noChangeArrowheads="1"/>
            </p:cNvSpPr>
            <p:nvPr/>
          </p:nvSpPr>
          <p:spPr bwMode="auto">
            <a:xfrm>
              <a:off x="3822236" y="3993063"/>
              <a:ext cx="333326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840090" y="5345134"/>
            <a:ext cx="700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100%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5478184" y="6298226"/>
            <a:ext cx="1289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0% or 100%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931329" y="6482892"/>
            <a:ext cx="1172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0% or 50%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326784" y="5973152"/>
            <a:ext cx="583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50%</a:t>
            </a:r>
            <a:endParaRPr lang="en-US" dirty="0"/>
          </a:p>
        </p:txBody>
      </p:sp>
      <p:pic>
        <p:nvPicPr>
          <p:cNvPr id="37" name="Picture 10"/>
          <p:cNvPicPr>
            <a:picLocks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54615" y="250668"/>
            <a:ext cx="6119813" cy="5027612"/>
          </a:xfrm>
          <a:prstGeom prst="rect">
            <a:avLst/>
          </a:prstGeom>
          <a:noFill/>
        </p:spPr>
      </p:pic>
      <p:sp>
        <p:nvSpPr>
          <p:cNvPr id="47" name="Text Box 19"/>
          <p:cNvSpPr txBox="1">
            <a:spLocks noChangeArrowheads="1"/>
          </p:cNvSpPr>
          <p:nvPr/>
        </p:nvSpPr>
        <p:spPr bwMode="auto">
          <a:xfrm rot="16200000">
            <a:off x="-746040" y="2486201"/>
            <a:ext cx="4301351" cy="36933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1800" dirty="0" err="1"/>
              <a:t>relative</a:t>
            </a:r>
            <a:r>
              <a:rPr lang="es-ES" sz="1800" dirty="0"/>
              <a:t> </a:t>
            </a:r>
            <a:r>
              <a:rPr lang="es-ES" sz="1800" dirty="0" err="1"/>
              <a:t>abundance</a:t>
            </a:r>
            <a:r>
              <a:rPr lang="es-ES" sz="1800" dirty="0"/>
              <a:t> </a:t>
            </a:r>
            <a:r>
              <a:rPr lang="es-ES" sz="1800" dirty="0" err="1" smtClean="0"/>
              <a:t>distribution</a:t>
            </a:r>
            <a:r>
              <a:rPr lang="es-ES" sz="1800" dirty="0" smtClean="0"/>
              <a:t> 1st </a:t>
            </a:r>
            <a:r>
              <a:rPr lang="es-ES" sz="1800" dirty="0" err="1" smtClean="0"/>
              <a:t>form</a:t>
            </a:r>
            <a:endParaRPr lang="en-US" sz="1800" dirty="0"/>
          </a:p>
        </p:txBody>
      </p:sp>
      <p:sp>
        <p:nvSpPr>
          <p:cNvPr id="48" name="Text Box 20"/>
          <p:cNvSpPr txBox="1">
            <a:spLocks noChangeArrowheads="1"/>
          </p:cNvSpPr>
          <p:nvPr/>
        </p:nvSpPr>
        <p:spPr bwMode="auto">
          <a:xfrm rot="5400000">
            <a:off x="5148989" y="2638948"/>
            <a:ext cx="4495441" cy="36933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1800" dirty="0" err="1"/>
              <a:t>relative</a:t>
            </a:r>
            <a:r>
              <a:rPr lang="es-ES" sz="1800" dirty="0"/>
              <a:t> </a:t>
            </a:r>
            <a:r>
              <a:rPr lang="es-ES" sz="1800" dirty="0" err="1"/>
              <a:t>abundance</a:t>
            </a:r>
            <a:r>
              <a:rPr lang="es-ES" sz="1800" dirty="0"/>
              <a:t> </a:t>
            </a:r>
            <a:r>
              <a:rPr lang="es-ES" sz="1800" dirty="0" err="1" smtClean="0"/>
              <a:t>distribution</a:t>
            </a:r>
            <a:r>
              <a:rPr lang="es-ES" sz="1800" dirty="0" smtClean="0"/>
              <a:t> 2nd </a:t>
            </a:r>
            <a:r>
              <a:rPr lang="es-ES" sz="1800" dirty="0" err="1" smtClean="0"/>
              <a:t>form</a:t>
            </a:r>
            <a:endParaRPr lang="en-US" sz="1800" dirty="0"/>
          </a:p>
        </p:txBody>
      </p:sp>
      <p:grpSp>
        <p:nvGrpSpPr>
          <p:cNvPr id="49" name="Group 24"/>
          <p:cNvGrpSpPr>
            <a:grpSpLocks/>
          </p:cNvGrpSpPr>
          <p:nvPr/>
        </p:nvGrpSpPr>
        <p:grpSpPr bwMode="auto">
          <a:xfrm>
            <a:off x="1835391" y="4886033"/>
            <a:ext cx="2116137" cy="366712"/>
            <a:chOff x="1111" y="4065"/>
            <a:chExt cx="1333" cy="231"/>
          </a:xfrm>
        </p:grpSpPr>
        <p:sp>
          <p:nvSpPr>
            <p:cNvPr id="50" name="Text Box 21"/>
            <p:cNvSpPr txBox="1">
              <a:spLocks noChangeArrowheads="1"/>
            </p:cNvSpPr>
            <p:nvPr/>
          </p:nvSpPr>
          <p:spPr bwMode="auto">
            <a:xfrm>
              <a:off x="1111" y="4065"/>
              <a:ext cx="348" cy="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s-ES" sz="1800"/>
                <a:t>A/A</a:t>
              </a:r>
              <a:endParaRPr lang="en-US" sz="1800"/>
            </a:p>
          </p:txBody>
        </p:sp>
        <p:sp>
          <p:nvSpPr>
            <p:cNvPr id="51" name="Text Box 22"/>
            <p:cNvSpPr txBox="1">
              <a:spLocks noChangeArrowheads="1"/>
            </p:cNvSpPr>
            <p:nvPr/>
          </p:nvSpPr>
          <p:spPr bwMode="auto">
            <a:xfrm>
              <a:off x="1579" y="4065"/>
              <a:ext cx="364" cy="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s-ES" sz="1800"/>
                <a:t>A/G</a:t>
              </a:r>
              <a:endParaRPr lang="en-US" sz="1800"/>
            </a:p>
          </p:txBody>
        </p:sp>
        <p:sp>
          <p:nvSpPr>
            <p:cNvPr id="52" name="Text Box 23"/>
            <p:cNvSpPr txBox="1">
              <a:spLocks noChangeArrowheads="1"/>
            </p:cNvSpPr>
            <p:nvPr/>
          </p:nvSpPr>
          <p:spPr bwMode="auto">
            <a:xfrm>
              <a:off x="2064" y="4065"/>
              <a:ext cx="380" cy="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s-ES" sz="1800" dirty="0"/>
                <a:t>G/G</a:t>
              </a:r>
              <a:endParaRPr lang="en-US" sz="1800" dirty="0"/>
            </a:p>
          </p:txBody>
        </p:sp>
      </p:grpSp>
      <p:grpSp>
        <p:nvGrpSpPr>
          <p:cNvPr id="53" name="Group 25"/>
          <p:cNvGrpSpPr>
            <a:grpSpLocks/>
          </p:cNvGrpSpPr>
          <p:nvPr/>
        </p:nvGrpSpPr>
        <p:grpSpPr bwMode="auto">
          <a:xfrm>
            <a:off x="4928002" y="4881850"/>
            <a:ext cx="2116138" cy="366712"/>
            <a:chOff x="1111" y="4065"/>
            <a:chExt cx="1333" cy="231"/>
          </a:xfrm>
        </p:grpSpPr>
        <p:sp>
          <p:nvSpPr>
            <p:cNvPr id="54" name="Text Box 26"/>
            <p:cNvSpPr txBox="1">
              <a:spLocks noChangeArrowheads="1"/>
            </p:cNvSpPr>
            <p:nvPr/>
          </p:nvSpPr>
          <p:spPr bwMode="auto">
            <a:xfrm>
              <a:off x="1111" y="4065"/>
              <a:ext cx="348" cy="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s-ES" sz="1800"/>
                <a:t>A/A</a:t>
              </a:r>
              <a:endParaRPr lang="en-US" sz="1800"/>
            </a:p>
          </p:txBody>
        </p:sp>
        <p:sp>
          <p:nvSpPr>
            <p:cNvPr id="55" name="Text Box 27"/>
            <p:cNvSpPr txBox="1">
              <a:spLocks noChangeArrowheads="1"/>
            </p:cNvSpPr>
            <p:nvPr/>
          </p:nvSpPr>
          <p:spPr bwMode="auto">
            <a:xfrm>
              <a:off x="1579" y="4065"/>
              <a:ext cx="364" cy="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s-ES" sz="1800" dirty="0"/>
                <a:t>A/G</a:t>
              </a:r>
              <a:endParaRPr lang="en-US" sz="1800" dirty="0"/>
            </a:p>
          </p:txBody>
        </p:sp>
        <p:sp>
          <p:nvSpPr>
            <p:cNvPr id="56" name="Text Box 28"/>
            <p:cNvSpPr txBox="1">
              <a:spLocks noChangeArrowheads="1"/>
            </p:cNvSpPr>
            <p:nvPr/>
          </p:nvSpPr>
          <p:spPr bwMode="auto">
            <a:xfrm>
              <a:off x="2064" y="4065"/>
              <a:ext cx="380" cy="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s-ES" sz="1800"/>
                <a:t>G/G</a:t>
              </a:r>
              <a:endParaRPr lang="en-US" sz="1800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1825018" y="250668"/>
            <a:ext cx="5136903" cy="5153530"/>
            <a:chOff x="1859664" y="844463"/>
            <a:chExt cx="5136903" cy="5153530"/>
          </a:xfrm>
        </p:grpSpPr>
        <p:pic>
          <p:nvPicPr>
            <p:cNvPr id="41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2048137" y="3349860"/>
              <a:ext cx="4806024" cy="490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2" name="Rectangle 11"/>
            <p:cNvSpPr>
              <a:spLocks noChangeArrowheads="1"/>
            </p:cNvSpPr>
            <p:nvPr/>
          </p:nvSpPr>
          <p:spPr bwMode="auto">
            <a:xfrm rot="16200000">
              <a:off x="4209013" y="5366907"/>
              <a:ext cx="593794" cy="6683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Rectangle 13"/>
            <p:cNvSpPr>
              <a:spLocks noChangeArrowheads="1"/>
            </p:cNvSpPr>
            <p:nvPr/>
          </p:nvSpPr>
          <p:spPr bwMode="auto">
            <a:xfrm>
              <a:off x="1859664" y="844463"/>
              <a:ext cx="5136903" cy="3697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Text Box 15"/>
            <p:cNvSpPr txBox="1">
              <a:spLocks noChangeArrowheads="1"/>
            </p:cNvSpPr>
            <p:nvPr/>
          </p:nvSpPr>
          <p:spPr bwMode="auto">
            <a:xfrm>
              <a:off x="4133896" y="5404198"/>
              <a:ext cx="65150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s-ES" sz="1800" b="1" dirty="0" smtClean="0"/>
                <a:t>1</a:t>
              </a:r>
              <a:r>
                <a:rPr lang="en-US" sz="1800" b="1" baseline="30000" dirty="0" err="1" smtClean="0"/>
                <a:t>st</a:t>
              </a:r>
              <a:endParaRPr lang="en-US" sz="1800" b="1" baseline="30000" dirty="0"/>
            </a:p>
          </p:txBody>
        </p:sp>
        <p:sp>
          <p:nvSpPr>
            <p:cNvPr id="44" name="Text Box 16"/>
            <p:cNvSpPr txBox="1">
              <a:spLocks noChangeArrowheads="1"/>
            </p:cNvSpPr>
            <p:nvPr/>
          </p:nvSpPr>
          <p:spPr bwMode="auto">
            <a:xfrm>
              <a:off x="4472354" y="5405224"/>
              <a:ext cx="50104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s-ES" sz="1800" b="1" dirty="0" smtClean="0"/>
                <a:t>2</a:t>
              </a:r>
              <a:r>
                <a:rPr lang="es-ES" sz="1800" b="1" baseline="30000" dirty="0" smtClean="0"/>
                <a:t>nd</a:t>
              </a:r>
              <a:endParaRPr lang="en-US" sz="1800" b="1" baseline="300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20832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Allele-specific RNA Processing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7581376" y="4562867"/>
            <a:ext cx="1562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[Montgomery</a:t>
            </a:r>
          </a:p>
          <a:p>
            <a:r>
              <a:rPr lang="en-US" dirty="0" smtClean="0"/>
              <a:t>2010 dataset]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850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68434"/>
            <a:ext cx="8229600" cy="1383030"/>
          </a:xfrm>
        </p:spPr>
        <p:txBody>
          <a:bodyPr>
            <a:normAutofit/>
          </a:bodyPr>
          <a:lstStyle/>
          <a:p>
            <a:r>
              <a:rPr lang="en-US" dirty="0" err="1" smtClean="0"/>
              <a:t>LoF</a:t>
            </a:r>
            <a:r>
              <a:rPr lang="en-US" dirty="0" smtClean="0"/>
              <a:t> and Alternative Splicing (AS)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637798" y="1764965"/>
            <a:ext cx="60314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/>
              <a:t>“28.7% </a:t>
            </a:r>
            <a:r>
              <a:rPr lang="en-US" i="1" dirty="0" err="1" smtClean="0"/>
              <a:t>LoF</a:t>
            </a:r>
            <a:r>
              <a:rPr lang="en-US" i="1" dirty="0" smtClean="0"/>
              <a:t> events in a single individual affect </a:t>
            </a:r>
          </a:p>
          <a:p>
            <a:pPr algn="ctr"/>
            <a:r>
              <a:rPr lang="en-US" i="1" dirty="0" smtClean="0"/>
              <a:t>only a subset of the </a:t>
            </a:r>
            <a:r>
              <a:rPr lang="en-US" i="1" u="sng" dirty="0" smtClean="0"/>
              <a:t>known transcripts</a:t>
            </a:r>
            <a:r>
              <a:rPr lang="en-US" i="1" dirty="0" smtClean="0"/>
              <a:t> from the affected gene,</a:t>
            </a:r>
          </a:p>
          <a:p>
            <a:pPr algn="ctr"/>
            <a:r>
              <a:rPr lang="en-US" i="1" dirty="0" smtClean="0"/>
              <a:t>Emphasizing the need to consider alternative splicing”</a:t>
            </a:r>
            <a:endParaRPr lang="en-US" i="1" dirty="0"/>
          </a:p>
        </p:txBody>
      </p:sp>
      <p:sp>
        <p:nvSpPr>
          <p:cNvPr id="7" name="TextBox 6"/>
          <p:cNvSpPr txBox="1"/>
          <p:nvPr/>
        </p:nvSpPr>
        <p:spPr>
          <a:xfrm>
            <a:off x="6179175" y="2688295"/>
            <a:ext cx="2384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[MacArthur </a:t>
            </a:r>
            <a:r>
              <a:rPr lang="en-US" i="1" dirty="0" smtClean="0"/>
              <a:t>et al.</a:t>
            </a:r>
            <a:r>
              <a:rPr lang="en-US" dirty="0" smtClean="0"/>
              <a:t> 2012]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457200" y="1995584"/>
            <a:ext cx="2039474" cy="511554"/>
            <a:chOff x="289249" y="4819801"/>
            <a:chExt cx="2039474" cy="511554"/>
          </a:xfrm>
        </p:grpSpPr>
        <p:grpSp>
          <p:nvGrpSpPr>
            <p:cNvPr id="9" name="Group 8"/>
            <p:cNvGrpSpPr/>
            <p:nvPr/>
          </p:nvGrpSpPr>
          <p:grpSpPr>
            <a:xfrm>
              <a:off x="726969" y="4819801"/>
              <a:ext cx="1601754" cy="142049"/>
              <a:chOff x="910075" y="1963440"/>
              <a:chExt cx="1601754" cy="142049"/>
            </a:xfrm>
          </p:grpSpPr>
          <p:sp>
            <p:nvSpPr>
              <p:cNvPr id="15" name="Line 14"/>
              <p:cNvSpPr>
                <a:spLocks noChangeShapeType="1"/>
              </p:cNvSpPr>
              <p:nvPr/>
            </p:nvSpPr>
            <p:spPr bwMode="auto">
              <a:xfrm>
                <a:off x="1160677" y="2034464"/>
                <a:ext cx="13511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Rectangle 15"/>
              <p:cNvSpPr>
                <a:spLocks noChangeArrowheads="1"/>
              </p:cNvSpPr>
              <p:nvPr/>
            </p:nvSpPr>
            <p:spPr bwMode="auto">
              <a:xfrm>
                <a:off x="1610389" y="1963440"/>
                <a:ext cx="216046" cy="142049"/>
              </a:xfrm>
              <a:prstGeom prst="rect">
                <a:avLst/>
              </a:prstGeom>
              <a:solidFill>
                <a:srgbClr val="33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" name="Rectangle 16"/>
              <p:cNvSpPr>
                <a:spLocks noChangeArrowheads="1"/>
              </p:cNvSpPr>
              <p:nvPr/>
            </p:nvSpPr>
            <p:spPr bwMode="auto">
              <a:xfrm>
                <a:off x="2236084" y="1963440"/>
                <a:ext cx="275745" cy="142049"/>
              </a:xfrm>
              <a:prstGeom prst="rect">
                <a:avLst/>
              </a:prstGeom>
              <a:solidFill>
                <a:srgbClr val="33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Rectangle 18"/>
              <p:cNvSpPr>
                <a:spLocks noChangeArrowheads="1"/>
              </p:cNvSpPr>
              <p:nvPr/>
            </p:nvSpPr>
            <p:spPr bwMode="auto">
              <a:xfrm>
                <a:off x="910075" y="1963440"/>
                <a:ext cx="333326" cy="142049"/>
              </a:xfrm>
              <a:prstGeom prst="rect">
                <a:avLst/>
              </a:prstGeom>
              <a:solidFill>
                <a:srgbClr val="33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289249" y="5189306"/>
              <a:ext cx="2035954" cy="142049"/>
              <a:chOff x="321814" y="5352146"/>
              <a:chExt cx="2035954" cy="142049"/>
            </a:xfrm>
          </p:grpSpPr>
          <p:sp>
            <p:nvSpPr>
              <p:cNvPr id="11" name="Line 14"/>
              <p:cNvSpPr>
                <a:spLocks noChangeShapeType="1"/>
              </p:cNvSpPr>
              <p:nvPr/>
            </p:nvSpPr>
            <p:spPr bwMode="auto">
              <a:xfrm>
                <a:off x="655140" y="5423170"/>
                <a:ext cx="170262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Rectangle 15"/>
              <p:cNvSpPr>
                <a:spLocks noChangeArrowheads="1"/>
              </p:cNvSpPr>
              <p:nvPr/>
            </p:nvSpPr>
            <p:spPr bwMode="auto">
              <a:xfrm>
                <a:off x="1456328" y="5352146"/>
                <a:ext cx="216046" cy="142049"/>
              </a:xfrm>
              <a:prstGeom prst="rect">
                <a:avLst/>
              </a:prstGeom>
              <a:solidFill>
                <a:srgbClr val="33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Rectangle 16"/>
              <p:cNvSpPr>
                <a:spLocks noChangeArrowheads="1"/>
              </p:cNvSpPr>
              <p:nvPr/>
            </p:nvSpPr>
            <p:spPr bwMode="auto">
              <a:xfrm>
                <a:off x="2082023" y="5352146"/>
                <a:ext cx="275745" cy="142049"/>
              </a:xfrm>
              <a:prstGeom prst="rect">
                <a:avLst/>
              </a:prstGeom>
              <a:solidFill>
                <a:srgbClr val="33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Rectangle 18"/>
              <p:cNvSpPr>
                <a:spLocks noChangeArrowheads="1"/>
              </p:cNvSpPr>
              <p:nvPr/>
            </p:nvSpPr>
            <p:spPr bwMode="auto">
              <a:xfrm>
                <a:off x="321814" y="5352146"/>
                <a:ext cx="333326" cy="142049"/>
              </a:xfrm>
              <a:prstGeom prst="rect">
                <a:avLst/>
              </a:prstGeom>
              <a:solidFill>
                <a:srgbClr val="FFFFFF"/>
              </a:solidFill>
              <a:ln w="28575" cmpd="sng">
                <a:solidFill>
                  <a:srgbClr val="4F81BD"/>
                </a:solidFill>
                <a:prstDash val="sysDash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19" name="Group 18"/>
          <p:cNvGrpSpPr/>
          <p:nvPr/>
        </p:nvGrpSpPr>
        <p:grpSpPr>
          <a:xfrm>
            <a:off x="5800489" y="4699159"/>
            <a:ext cx="2114457" cy="738852"/>
            <a:chOff x="290537" y="5585880"/>
            <a:chExt cx="2114457" cy="738852"/>
          </a:xfrm>
        </p:grpSpPr>
        <p:sp>
          <p:nvSpPr>
            <p:cNvPr id="20" name="Line 14"/>
            <p:cNvSpPr>
              <a:spLocks noChangeShapeType="1"/>
            </p:cNvSpPr>
            <p:nvPr/>
          </p:nvSpPr>
          <p:spPr bwMode="auto">
            <a:xfrm>
              <a:off x="1053842" y="5792258"/>
              <a:ext cx="135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Rectangle 15"/>
            <p:cNvSpPr>
              <a:spLocks noChangeArrowheads="1"/>
            </p:cNvSpPr>
            <p:nvPr/>
          </p:nvSpPr>
          <p:spPr bwMode="auto">
            <a:xfrm>
              <a:off x="1503554" y="5721234"/>
              <a:ext cx="216046" cy="142049"/>
            </a:xfrm>
            <a:prstGeom prst="rect">
              <a:avLst/>
            </a:prstGeom>
            <a:solidFill>
              <a:srgbClr val="FFFFFF"/>
            </a:solidFill>
            <a:ln w="28575" cmpd="sng">
              <a:solidFill>
                <a:srgbClr val="4F81BD"/>
              </a:solidFill>
              <a:prstDash val="sys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Rectangle 16"/>
            <p:cNvSpPr>
              <a:spLocks noChangeArrowheads="1"/>
            </p:cNvSpPr>
            <p:nvPr/>
          </p:nvSpPr>
          <p:spPr bwMode="auto">
            <a:xfrm>
              <a:off x="2129249" y="5721234"/>
              <a:ext cx="275745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Rectangle 18"/>
            <p:cNvSpPr>
              <a:spLocks noChangeArrowheads="1"/>
            </p:cNvSpPr>
            <p:nvPr/>
          </p:nvSpPr>
          <p:spPr bwMode="auto">
            <a:xfrm>
              <a:off x="803240" y="5721234"/>
              <a:ext cx="333326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Line 14"/>
            <p:cNvSpPr>
              <a:spLocks noChangeShapeType="1"/>
            </p:cNvSpPr>
            <p:nvPr/>
          </p:nvSpPr>
          <p:spPr bwMode="auto">
            <a:xfrm>
              <a:off x="615669" y="6161763"/>
              <a:ext cx="178580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Rectangle 15"/>
            <p:cNvSpPr>
              <a:spLocks noChangeArrowheads="1"/>
            </p:cNvSpPr>
            <p:nvPr/>
          </p:nvSpPr>
          <p:spPr bwMode="auto">
            <a:xfrm>
              <a:off x="1500034" y="6090739"/>
              <a:ext cx="216046" cy="142049"/>
            </a:xfrm>
            <a:prstGeom prst="rect">
              <a:avLst/>
            </a:prstGeom>
            <a:solidFill>
              <a:srgbClr val="FFFFFF"/>
            </a:solidFill>
            <a:ln w="28575" cmpd="sng">
              <a:solidFill>
                <a:srgbClr val="4F81BD"/>
              </a:solidFill>
              <a:prstDash val="sys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Rectangle 16"/>
            <p:cNvSpPr>
              <a:spLocks noChangeArrowheads="1"/>
            </p:cNvSpPr>
            <p:nvPr/>
          </p:nvSpPr>
          <p:spPr bwMode="auto">
            <a:xfrm>
              <a:off x="2125729" y="6090739"/>
              <a:ext cx="275745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Rectangle 18"/>
            <p:cNvSpPr>
              <a:spLocks noChangeArrowheads="1"/>
            </p:cNvSpPr>
            <p:nvPr/>
          </p:nvSpPr>
          <p:spPr bwMode="auto">
            <a:xfrm>
              <a:off x="290537" y="6090739"/>
              <a:ext cx="333326" cy="142049"/>
            </a:xfrm>
            <a:prstGeom prst="rect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1825" y="5585880"/>
              <a:ext cx="3044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</a:t>
              </a:r>
              <a:endParaRPr 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246967" y="5955400"/>
              <a:ext cx="251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</a:t>
              </a:r>
              <a:endParaRPr lang="en-US" dirty="0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457200" y="3752431"/>
            <a:ext cx="35981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Both"/>
            </a:pPr>
            <a:r>
              <a:rPr lang="en-US" dirty="0" smtClean="0"/>
              <a:t>classification of AS influences</a:t>
            </a:r>
          </a:p>
          <a:p>
            <a:r>
              <a:rPr lang="en-US" dirty="0"/>
              <a:t>i</a:t>
            </a:r>
            <a:r>
              <a:rPr lang="en-US" dirty="0" smtClean="0"/>
              <a:t>n </a:t>
            </a:r>
            <a:r>
              <a:rPr lang="en-US" dirty="0" err="1" smtClean="0"/>
              <a:t>LoF</a:t>
            </a:r>
            <a:r>
              <a:rPr lang="en-US" dirty="0" smtClean="0"/>
              <a:t> based on a certain annotation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5428485" y="3752431"/>
            <a:ext cx="33009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(2) extension of an annotation by</a:t>
            </a:r>
          </a:p>
          <a:p>
            <a:r>
              <a:rPr lang="en-US" dirty="0" smtClean="0"/>
              <a:t>RNA-</a:t>
            </a:r>
            <a:r>
              <a:rPr lang="en-US" dirty="0" err="1" smtClean="0"/>
              <a:t>Seq</a:t>
            </a:r>
            <a:r>
              <a:rPr lang="en-US" dirty="0" smtClean="0"/>
              <a:t> evidence</a:t>
            </a:r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5158297" y="3768991"/>
            <a:ext cx="0" cy="27813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Line 14"/>
          <p:cNvSpPr>
            <a:spLocks noChangeShapeType="1"/>
          </p:cNvSpPr>
          <p:nvPr/>
        </p:nvSpPr>
        <p:spPr bwMode="auto">
          <a:xfrm>
            <a:off x="1955052" y="5217407"/>
            <a:ext cx="135115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2404764" y="5146383"/>
            <a:ext cx="216046" cy="142049"/>
          </a:xfrm>
          <a:prstGeom prst="rect">
            <a:avLst/>
          </a:prstGeom>
          <a:solidFill>
            <a:srgbClr val="33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Rectangle 42"/>
          <p:cNvSpPr>
            <a:spLocks noChangeArrowheads="1"/>
          </p:cNvSpPr>
          <p:nvPr/>
        </p:nvSpPr>
        <p:spPr bwMode="auto">
          <a:xfrm>
            <a:off x="3030459" y="5146383"/>
            <a:ext cx="275745" cy="142049"/>
          </a:xfrm>
          <a:prstGeom prst="rect">
            <a:avLst/>
          </a:prstGeom>
          <a:solidFill>
            <a:srgbClr val="33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Rectangle 18"/>
          <p:cNvSpPr>
            <a:spLocks noChangeArrowheads="1"/>
          </p:cNvSpPr>
          <p:nvPr/>
        </p:nvSpPr>
        <p:spPr bwMode="auto">
          <a:xfrm>
            <a:off x="1704450" y="5146383"/>
            <a:ext cx="333326" cy="142049"/>
          </a:xfrm>
          <a:prstGeom prst="rect">
            <a:avLst/>
          </a:prstGeom>
          <a:solidFill>
            <a:srgbClr val="33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Line 14"/>
          <p:cNvSpPr>
            <a:spLocks noChangeShapeType="1"/>
          </p:cNvSpPr>
          <p:nvPr/>
        </p:nvSpPr>
        <p:spPr bwMode="auto">
          <a:xfrm>
            <a:off x="1837540" y="5586912"/>
            <a:ext cx="146514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Rectangle 16"/>
          <p:cNvSpPr>
            <a:spLocks noChangeArrowheads="1"/>
          </p:cNvSpPr>
          <p:nvPr/>
        </p:nvSpPr>
        <p:spPr bwMode="auto">
          <a:xfrm>
            <a:off x="3026939" y="5515888"/>
            <a:ext cx="275745" cy="142049"/>
          </a:xfrm>
          <a:prstGeom prst="rect">
            <a:avLst/>
          </a:prstGeom>
          <a:solidFill>
            <a:srgbClr val="33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Rectangle 18"/>
          <p:cNvSpPr>
            <a:spLocks noChangeArrowheads="1"/>
          </p:cNvSpPr>
          <p:nvPr/>
        </p:nvSpPr>
        <p:spPr bwMode="auto">
          <a:xfrm>
            <a:off x="1704450" y="5515887"/>
            <a:ext cx="916360" cy="142049"/>
          </a:xfrm>
          <a:prstGeom prst="rect">
            <a:avLst/>
          </a:prstGeom>
          <a:solidFill>
            <a:srgbClr val="33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Line 14"/>
          <p:cNvSpPr>
            <a:spLocks noChangeShapeType="1"/>
          </p:cNvSpPr>
          <p:nvPr/>
        </p:nvSpPr>
        <p:spPr bwMode="auto">
          <a:xfrm>
            <a:off x="1837540" y="5928689"/>
            <a:ext cx="146514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Rectangle 16"/>
          <p:cNvSpPr>
            <a:spLocks noChangeArrowheads="1"/>
          </p:cNvSpPr>
          <p:nvPr/>
        </p:nvSpPr>
        <p:spPr bwMode="auto">
          <a:xfrm>
            <a:off x="3026939" y="5857665"/>
            <a:ext cx="275745" cy="142049"/>
          </a:xfrm>
          <a:prstGeom prst="rect">
            <a:avLst/>
          </a:prstGeom>
          <a:solidFill>
            <a:srgbClr val="33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" name="Rectangle 18"/>
          <p:cNvSpPr>
            <a:spLocks noChangeArrowheads="1"/>
          </p:cNvSpPr>
          <p:nvPr/>
        </p:nvSpPr>
        <p:spPr bwMode="auto">
          <a:xfrm>
            <a:off x="1704450" y="5857664"/>
            <a:ext cx="333326" cy="142049"/>
          </a:xfrm>
          <a:prstGeom prst="rect">
            <a:avLst/>
          </a:prstGeom>
          <a:solidFill>
            <a:srgbClr val="33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865361" y="4663236"/>
            <a:ext cx="972179" cy="3693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5’ frame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189176" y="5011044"/>
            <a:ext cx="301660" cy="3693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1190746" y="5384679"/>
            <a:ext cx="301660" cy="3693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1192316" y="5754011"/>
            <a:ext cx="301660" cy="3693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436090" y="5011044"/>
            <a:ext cx="301660" cy="3693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3437660" y="5384679"/>
            <a:ext cx="301660" cy="3693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3439230" y="5754011"/>
            <a:ext cx="301660" cy="3693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3084545" y="4674376"/>
            <a:ext cx="972179" cy="3693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3’ frame</a:t>
            </a:r>
          </a:p>
        </p:txBody>
      </p:sp>
      <p:sp>
        <p:nvSpPr>
          <p:cNvPr id="57" name="Line 14"/>
          <p:cNvSpPr>
            <a:spLocks noChangeShapeType="1"/>
          </p:cNvSpPr>
          <p:nvPr/>
        </p:nvSpPr>
        <p:spPr bwMode="auto">
          <a:xfrm>
            <a:off x="5933579" y="5691090"/>
            <a:ext cx="170562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" name="Rectangle 16"/>
          <p:cNvSpPr>
            <a:spLocks noChangeArrowheads="1"/>
          </p:cNvSpPr>
          <p:nvPr/>
        </p:nvSpPr>
        <p:spPr bwMode="auto">
          <a:xfrm>
            <a:off x="7056255" y="5620066"/>
            <a:ext cx="169777" cy="142049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prstDash val="sys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" name="Rectangle 18"/>
          <p:cNvSpPr>
            <a:spLocks noChangeArrowheads="1"/>
          </p:cNvSpPr>
          <p:nvPr/>
        </p:nvSpPr>
        <p:spPr bwMode="auto">
          <a:xfrm>
            <a:off x="5800489" y="5620065"/>
            <a:ext cx="333326" cy="142049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prstDash val="sys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" name="Rectangle 16"/>
          <p:cNvSpPr>
            <a:spLocks noChangeArrowheads="1"/>
          </p:cNvSpPr>
          <p:nvPr/>
        </p:nvSpPr>
        <p:spPr bwMode="auto">
          <a:xfrm>
            <a:off x="7635681" y="5610598"/>
            <a:ext cx="275745" cy="142049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prstDash val="sys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8040304" y="5461672"/>
            <a:ext cx="291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5457231" y="6031397"/>
            <a:ext cx="3044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activation of latent splice sites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931618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28" name="Oval 280"/>
          <p:cNvSpPr>
            <a:spLocks noChangeArrowheads="1"/>
          </p:cNvSpPr>
          <p:nvPr/>
        </p:nvSpPr>
        <p:spPr bwMode="auto">
          <a:xfrm rot="290969">
            <a:off x="3063875" y="4073525"/>
            <a:ext cx="3556000" cy="2236788"/>
          </a:xfrm>
          <a:prstGeom prst="ellipse">
            <a:avLst/>
          </a:prstGeom>
          <a:gradFill rotWithShape="1">
            <a:gsLst>
              <a:gs pos="0">
                <a:schemeClr val="folHlink">
                  <a:alpha val="39999"/>
                </a:schemeClr>
              </a:gs>
              <a:gs pos="100000">
                <a:srgbClr val="0066FF">
                  <a:alpha val="39999"/>
                </a:srgbClr>
              </a:gs>
            </a:gsLst>
            <a:lin ang="0" scaled="1"/>
          </a:gradFill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149" name="Oval 301"/>
          <p:cNvSpPr>
            <a:spLocks noChangeArrowheads="1"/>
          </p:cNvSpPr>
          <p:nvPr/>
        </p:nvSpPr>
        <p:spPr bwMode="auto">
          <a:xfrm>
            <a:off x="3286125" y="4543425"/>
            <a:ext cx="2047875" cy="1514475"/>
          </a:xfrm>
          <a:prstGeom prst="ellipse">
            <a:avLst/>
          </a:prstGeom>
          <a:gradFill rotWithShape="1">
            <a:gsLst>
              <a:gs pos="0">
                <a:schemeClr val="folHlink">
                  <a:alpha val="39999"/>
                </a:schemeClr>
              </a:gs>
              <a:gs pos="100000">
                <a:srgbClr val="FF9900">
                  <a:alpha val="39999"/>
                </a:srgbClr>
              </a:gs>
            </a:gsLst>
            <a:lin ang="0" scaled="1"/>
          </a:gradFill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79033" name="Picture 18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8" y="1162050"/>
            <a:ext cx="6211887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79272" name="Group 424"/>
          <p:cNvGrpSpPr>
            <a:grpSpLocks/>
          </p:cNvGrpSpPr>
          <p:nvPr/>
        </p:nvGrpSpPr>
        <p:grpSpPr bwMode="auto">
          <a:xfrm>
            <a:off x="1000125" y="1533525"/>
            <a:ext cx="76200" cy="1758950"/>
            <a:chOff x="630" y="966"/>
            <a:chExt cx="48" cy="1108"/>
          </a:xfrm>
        </p:grpSpPr>
        <p:sp>
          <p:nvSpPr>
            <p:cNvPr id="79034" name="Line 186"/>
            <p:cNvSpPr>
              <a:spLocks noChangeShapeType="1"/>
            </p:cNvSpPr>
            <p:nvPr/>
          </p:nvSpPr>
          <p:spPr bwMode="auto">
            <a:xfrm>
              <a:off x="650" y="966"/>
              <a:ext cx="0" cy="1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023" name="Oval 175"/>
            <p:cNvSpPr>
              <a:spLocks noChangeArrowheads="1"/>
            </p:cNvSpPr>
            <p:nvPr/>
          </p:nvSpPr>
          <p:spPr bwMode="auto">
            <a:xfrm>
              <a:off x="630" y="2026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9273" name="Group 425"/>
          <p:cNvGrpSpPr>
            <a:grpSpLocks/>
          </p:cNvGrpSpPr>
          <p:nvPr/>
        </p:nvGrpSpPr>
        <p:grpSpPr bwMode="auto">
          <a:xfrm>
            <a:off x="1641475" y="1533525"/>
            <a:ext cx="76200" cy="1757363"/>
            <a:chOff x="1034" y="966"/>
            <a:chExt cx="48" cy="1107"/>
          </a:xfrm>
        </p:grpSpPr>
        <p:sp>
          <p:nvSpPr>
            <p:cNvPr id="79035" name="Line 187"/>
            <p:cNvSpPr>
              <a:spLocks noChangeShapeType="1"/>
            </p:cNvSpPr>
            <p:nvPr/>
          </p:nvSpPr>
          <p:spPr bwMode="auto">
            <a:xfrm>
              <a:off x="1058" y="966"/>
              <a:ext cx="0" cy="1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024" name="Oval 176"/>
            <p:cNvSpPr>
              <a:spLocks noChangeArrowheads="1"/>
            </p:cNvSpPr>
            <p:nvPr/>
          </p:nvSpPr>
          <p:spPr bwMode="auto">
            <a:xfrm>
              <a:off x="1034" y="2025"/>
              <a:ext cx="48" cy="4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9271" name="Group 423"/>
          <p:cNvGrpSpPr>
            <a:grpSpLocks/>
          </p:cNvGrpSpPr>
          <p:nvPr/>
        </p:nvGrpSpPr>
        <p:grpSpPr bwMode="auto">
          <a:xfrm>
            <a:off x="800100" y="1533525"/>
            <a:ext cx="76200" cy="1758950"/>
            <a:chOff x="504" y="966"/>
            <a:chExt cx="48" cy="1108"/>
          </a:xfrm>
        </p:grpSpPr>
        <p:sp>
          <p:nvSpPr>
            <p:cNvPr id="79010" name="Line 162"/>
            <p:cNvSpPr>
              <a:spLocks noChangeShapeType="1"/>
            </p:cNvSpPr>
            <p:nvPr/>
          </p:nvSpPr>
          <p:spPr bwMode="auto">
            <a:xfrm>
              <a:off x="530" y="966"/>
              <a:ext cx="0" cy="1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046" name="Oval 198"/>
            <p:cNvSpPr>
              <a:spLocks noChangeArrowheads="1"/>
            </p:cNvSpPr>
            <p:nvPr/>
          </p:nvSpPr>
          <p:spPr bwMode="auto">
            <a:xfrm>
              <a:off x="504" y="2026"/>
              <a:ext cx="48" cy="48"/>
            </a:xfrm>
            <a:prstGeom prst="ellipse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9283" name="Group 435"/>
          <p:cNvGrpSpPr>
            <a:grpSpLocks/>
          </p:cNvGrpSpPr>
          <p:nvPr/>
        </p:nvGrpSpPr>
        <p:grpSpPr bwMode="auto">
          <a:xfrm>
            <a:off x="6353175" y="1543050"/>
            <a:ext cx="76200" cy="1749425"/>
            <a:chOff x="4002" y="972"/>
            <a:chExt cx="48" cy="1102"/>
          </a:xfrm>
        </p:grpSpPr>
        <p:sp>
          <p:nvSpPr>
            <p:cNvPr id="79047" name="Line 199"/>
            <p:cNvSpPr>
              <a:spLocks noChangeShapeType="1"/>
            </p:cNvSpPr>
            <p:nvPr/>
          </p:nvSpPr>
          <p:spPr bwMode="auto">
            <a:xfrm>
              <a:off x="4022" y="972"/>
              <a:ext cx="0" cy="1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048" name="Oval 200"/>
            <p:cNvSpPr>
              <a:spLocks noChangeArrowheads="1"/>
            </p:cNvSpPr>
            <p:nvPr/>
          </p:nvSpPr>
          <p:spPr bwMode="auto">
            <a:xfrm>
              <a:off x="4002" y="2026"/>
              <a:ext cx="48" cy="48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9274" name="Group 426"/>
          <p:cNvGrpSpPr>
            <a:grpSpLocks/>
          </p:cNvGrpSpPr>
          <p:nvPr/>
        </p:nvGrpSpPr>
        <p:grpSpPr bwMode="auto">
          <a:xfrm>
            <a:off x="2779713" y="1533525"/>
            <a:ext cx="76200" cy="1758950"/>
            <a:chOff x="1751" y="966"/>
            <a:chExt cx="48" cy="1108"/>
          </a:xfrm>
        </p:grpSpPr>
        <p:sp>
          <p:nvSpPr>
            <p:cNvPr id="79036" name="Line 188"/>
            <p:cNvSpPr>
              <a:spLocks noChangeShapeType="1"/>
            </p:cNvSpPr>
            <p:nvPr/>
          </p:nvSpPr>
          <p:spPr bwMode="auto">
            <a:xfrm>
              <a:off x="1778" y="966"/>
              <a:ext cx="0" cy="1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025" name="Oval 177"/>
            <p:cNvSpPr>
              <a:spLocks noChangeArrowheads="1"/>
            </p:cNvSpPr>
            <p:nvPr/>
          </p:nvSpPr>
          <p:spPr bwMode="auto">
            <a:xfrm>
              <a:off x="1751" y="2026"/>
              <a:ext cx="48" cy="48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9275" name="Group 427"/>
          <p:cNvGrpSpPr>
            <a:grpSpLocks/>
          </p:cNvGrpSpPr>
          <p:nvPr/>
        </p:nvGrpSpPr>
        <p:grpSpPr bwMode="auto">
          <a:xfrm>
            <a:off x="3275013" y="1533525"/>
            <a:ext cx="76200" cy="1758950"/>
            <a:chOff x="2063" y="966"/>
            <a:chExt cx="48" cy="1108"/>
          </a:xfrm>
        </p:grpSpPr>
        <p:sp>
          <p:nvSpPr>
            <p:cNvPr id="79037" name="Line 189"/>
            <p:cNvSpPr>
              <a:spLocks noChangeShapeType="1"/>
            </p:cNvSpPr>
            <p:nvPr/>
          </p:nvSpPr>
          <p:spPr bwMode="auto">
            <a:xfrm>
              <a:off x="2090" y="966"/>
              <a:ext cx="0" cy="1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026" name="Oval 178"/>
            <p:cNvSpPr>
              <a:spLocks noChangeArrowheads="1"/>
            </p:cNvSpPr>
            <p:nvPr/>
          </p:nvSpPr>
          <p:spPr bwMode="auto">
            <a:xfrm>
              <a:off x="2063" y="2026"/>
              <a:ext cx="48" cy="48"/>
            </a:xfrm>
            <a:prstGeom prst="ellipse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9276" name="Group 428"/>
          <p:cNvGrpSpPr>
            <a:grpSpLocks/>
          </p:cNvGrpSpPr>
          <p:nvPr/>
        </p:nvGrpSpPr>
        <p:grpSpPr bwMode="auto">
          <a:xfrm>
            <a:off x="3584575" y="1533525"/>
            <a:ext cx="76200" cy="1758950"/>
            <a:chOff x="2258" y="966"/>
            <a:chExt cx="48" cy="1108"/>
          </a:xfrm>
        </p:grpSpPr>
        <p:sp>
          <p:nvSpPr>
            <p:cNvPr id="79038" name="Line 190"/>
            <p:cNvSpPr>
              <a:spLocks noChangeShapeType="1"/>
            </p:cNvSpPr>
            <p:nvPr/>
          </p:nvSpPr>
          <p:spPr bwMode="auto">
            <a:xfrm>
              <a:off x="2282" y="966"/>
              <a:ext cx="0" cy="1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027" name="Oval 179"/>
            <p:cNvSpPr>
              <a:spLocks noChangeArrowheads="1"/>
            </p:cNvSpPr>
            <p:nvPr/>
          </p:nvSpPr>
          <p:spPr bwMode="auto">
            <a:xfrm>
              <a:off x="2258" y="2026"/>
              <a:ext cx="48" cy="48"/>
            </a:xfrm>
            <a:prstGeom prst="ellipse">
              <a:avLst/>
            </a:prstGeom>
            <a:solidFill>
              <a:srgbClr val="FF00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9277" name="Group 429"/>
          <p:cNvGrpSpPr>
            <a:grpSpLocks/>
          </p:cNvGrpSpPr>
          <p:nvPr/>
        </p:nvGrpSpPr>
        <p:grpSpPr bwMode="auto">
          <a:xfrm>
            <a:off x="4733925" y="1533525"/>
            <a:ext cx="76200" cy="1758950"/>
            <a:chOff x="2982" y="966"/>
            <a:chExt cx="48" cy="1108"/>
          </a:xfrm>
        </p:grpSpPr>
        <p:sp>
          <p:nvSpPr>
            <p:cNvPr id="79039" name="Line 191"/>
            <p:cNvSpPr>
              <a:spLocks noChangeShapeType="1"/>
            </p:cNvSpPr>
            <p:nvPr/>
          </p:nvSpPr>
          <p:spPr bwMode="auto">
            <a:xfrm>
              <a:off x="3008" y="966"/>
              <a:ext cx="0" cy="1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028" name="Oval 180"/>
            <p:cNvSpPr>
              <a:spLocks noChangeArrowheads="1"/>
            </p:cNvSpPr>
            <p:nvPr/>
          </p:nvSpPr>
          <p:spPr bwMode="auto">
            <a:xfrm>
              <a:off x="2982" y="2026"/>
              <a:ext cx="48" cy="48"/>
            </a:xfrm>
            <a:prstGeom prst="ellipse">
              <a:avLst/>
            </a:prstGeom>
            <a:solidFill>
              <a:srgbClr val="FF99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9278" name="Group 430"/>
          <p:cNvGrpSpPr>
            <a:grpSpLocks/>
          </p:cNvGrpSpPr>
          <p:nvPr/>
        </p:nvGrpSpPr>
        <p:grpSpPr bwMode="auto">
          <a:xfrm>
            <a:off x="4887913" y="1533525"/>
            <a:ext cx="76200" cy="1758950"/>
            <a:chOff x="3079" y="966"/>
            <a:chExt cx="48" cy="1108"/>
          </a:xfrm>
        </p:grpSpPr>
        <p:sp>
          <p:nvSpPr>
            <p:cNvPr id="79040" name="Line 192"/>
            <p:cNvSpPr>
              <a:spLocks noChangeShapeType="1"/>
            </p:cNvSpPr>
            <p:nvPr/>
          </p:nvSpPr>
          <p:spPr bwMode="auto">
            <a:xfrm>
              <a:off x="3098" y="966"/>
              <a:ext cx="0" cy="1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029" name="Oval 181"/>
            <p:cNvSpPr>
              <a:spLocks noChangeArrowheads="1"/>
            </p:cNvSpPr>
            <p:nvPr/>
          </p:nvSpPr>
          <p:spPr bwMode="auto">
            <a:xfrm>
              <a:off x="3079" y="2026"/>
              <a:ext cx="48" cy="48"/>
            </a:xfrm>
            <a:prstGeom prst="ellipse">
              <a:avLst/>
            </a:prstGeom>
            <a:solidFill>
              <a:srgbClr val="CC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9279" name="Group 431"/>
          <p:cNvGrpSpPr>
            <a:grpSpLocks/>
          </p:cNvGrpSpPr>
          <p:nvPr/>
        </p:nvGrpSpPr>
        <p:grpSpPr bwMode="auto">
          <a:xfrm>
            <a:off x="5273675" y="1533525"/>
            <a:ext cx="76200" cy="1758950"/>
            <a:chOff x="3322" y="966"/>
            <a:chExt cx="48" cy="1108"/>
          </a:xfrm>
        </p:grpSpPr>
        <p:sp>
          <p:nvSpPr>
            <p:cNvPr id="79041" name="Line 193"/>
            <p:cNvSpPr>
              <a:spLocks noChangeShapeType="1"/>
            </p:cNvSpPr>
            <p:nvPr/>
          </p:nvSpPr>
          <p:spPr bwMode="auto">
            <a:xfrm>
              <a:off x="3344" y="966"/>
              <a:ext cx="0" cy="1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030" name="Oval 182"/>
            <p:cNvSpPr>
              <a:spLocks noChangeArrowheads="1"/>
            </p:cNvSpPr>
            <p:nvPr/>
          </p:nvSpPr>
          <p:spPr bwMode="auto">
            <a:xfrm>
              <a:off x="3322" y="2026"/>
              <a:ext cx="48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9280" name="Group 432"/>
          <p:cNvGrpSpPr>
            <a:grpSpLocks/>
          </p:cNvGrpSpPr>
          <p:nvPr/>
        </p:nvGrpSpPr>
        <p:grpSpPr bwMode="auto">
          <a:xfrm>
            <a:off x="5340350" y="1533525"/>
            <a:ext cx="76200" cy="1758950"/>
            <a:chOff x="3364" y="966"/>
            <a:chExt cx="48" cy="1108"/>
          </a:xfrm>
        </p:grpSpPr>
        <p:sp>
          <p:nvSpPr>
            <p:cNvPr id="79042" name="Line 194"/>
            <p:cNvSpPr>
              <a:spLocks noChangeShapeType="1"/>
            </p:cNvSpPr>
            <p:nvPr/>
          </p:nvSpPr>
          <p:spPr bwMode="auto">
            <a:xfrm>
              <a:off x="3380" y="966"/>
              <a:ext cx="0" cy="1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031" name="Oval 183"/>
            <p:cNvSpPr>
              <a:spLocks noChangeArrowheads="1"/>
            </p:cNvSpPr>
            <p:nvPr/>
          </p:nvSpPr>
          <p:spPr bwMode="auto">
            <a:xfrm>
              <a:off x="3364" y="2026"/>
              <a:ext cx="48" cy="48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9281" name="Group 433"/>
          <p:cNvGrpSpPr>
            <a:grpSpLocks/>
          </p:cNvGrpSpPr>
          <p:nvPr/>
        </p:nvGrpSpPr>
        <p:grpSpPr bwMode="auto">
          <a:xfrm>
            <a:off x="5592763" y="1533525"/>
            <a:ext cx="76200" cy="1752600"/>
            <a:chOff x="3523" y="966"/>
            <a:chExt cx="48" cy="1104"/>
          </a:xfrm>
        </p:grpSpPr>
        <p:sp>
          <p:nvSpPr>
            <p:cNvPr id="79043" name="Line 195"/>
            <p:cNvSpPr>
              <a:spLocks noChangeShapeType="1"/>
            </p:cNvSpPr>
            <p:nvPr/>
          </p:nvSpPr>
          <p:spPr bwMode="auto">
            <a:xfrm>
              <a:off x="3542" y="966"/>
              <a:ext cx="0" cy="1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032" name="Oval 184"/>
            <p:cNvSpPr>
              <a:spLocks noChangeArrowheads="1"/>
            </p:cNvSpPr>
            <p:nvPr/>
          </p:nvSpPr>
          <p:spPr bwMode="auto">
            <a:xfrm>
              <a:off x="3523" y="2022"/>
              <a:ext cx="48" cy="48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9282" name="Group 434"/>
          <p:cNvGrpSpPr>
            <a:grpSpLocks/>
          </p:cNvGrpSpPr>
          <p:nvPr/>
        </p:nvGrpSpPr>
        <p:grpSpPr bwMode="auto">
          <a:xfrm>
            <a:off x="6011863" y="1533525"/>
            <a:ext cx="76200" cy="1758950"/>
            <a:chOff x="3787" y="966"/>
            <a:chExt cx="48" cy="1108"/>
          </a:xfrm>
        </p:grpSpPr>
        <p:sp>
          <p:nvSpPr>
            <p:cNvPr id="79044" name="Line 196"/>
            <p:cNvSpPr>
              <a:spLocks noChangeShapeType="1"/>
            </p:cNvSpPr>
            <p:nvPr/>
          </p:nvSpPr>
          <p:spPr bwMode="auto">
            <a:xfrm>
              <a:off x="3808" y="966"/>
              <a:ext cx="0" cy="1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045" name="Oval 197"/>
            <p:cNvSpPr>
              <a:spLocks noChangeArrowheads="1"/>
            </p:cNvSpPr>
            <p:nvPr/>
          </p:nvSpPr>
          <p:spPr bwMode="auto">
            <a:xfrm>
              <a:off x="3787" y="2026"/>
              <a:ext cx="48" cy="48"/>
            </a:xfrm>
            <a:prstGeom prst="ellipse">
              <a:avLst/>
            </a:prstGeom>
            <a:solidFill>
              <a:srgbClr val="CC33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9288" name="Group 440"/>
          <p:cNvGrpSpPr>
            <a:grpSpLocks/>
          </p:cNvGrpSpPr>
          <p:nvPr/>
        </p:nvGrpSpPr>
        <p:grpSpPr bwMode="auto">
          <a:xfrm>
            <a:off x="3819525" y="4618038"/>
            <a:ext cx="260350" cy="366712"/>
            <a:chOff x="2406" y="2909"/>
            <a:chExt cx="164" cy="231"/>
          </a:xfrm>
        </p:grpSpPr>
        <p:sp>
          <p:nvSpPr>
            <p:cNvPr id="78857" name="Oval 9"/>
            <p:cNvSpPr>
              <a:spLocks noChangeArrowheads="1"/>
            </p:cNvSpPr>
            <p:nvPr/>
          </p:nvSpPr>
          <p:spPr bwMode="auto">
            <a:xfrm>
              <a:off x="2442" y="2994"/>
              <a:ext cx="96" cy="96"/>
            </a:xfrm>
            <a:prstGeom prst="ellipse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077" name="Text Box 229"/>
            <p:cNvSpPr txBox="1">
              <a:spLocks noChangeArrowheads="1"/>
            </p:cNvSpPr>
            <p:nvPr/>
          </p:nvSpPr>
          <p:spPr bwMode="auto">
            <a:xfrm>
              <a:off x="2406" y="2909"/>
              <a:ext cx="16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b="1"/>
                <a:t>-</a:t>
              </a:r>
            </a:p>
          </p:txBody>
        </p:sp>
      </p:grpSp>
      <p:grpSp>
        <p:nvGrpSpPr>
          <p:cNvPr id="79286" name="Group 438"/>
          <p:cNvGrpSpPr>
            <a:grpSpLocks/>
          </p:cNvGrpSpPr>
          <p:nvPr/>
        </p:nvGrpSpPr>
        <p:grpSpPr bwMode="auto">
          <a:xfrm>
            <a:off x="2181225" y="4913313"/>
            <a:ext cx="260350" cy="366712"/>
            <a:chOff x="1374" y="3095"/>
            <a:chExt cx="164" cy="231"/>
          </a:xfrm>
        </p:grpSpPr>
        <p:sp>
          <p:nvSpPr>
            <p:cNvPr id="78855" name="Oval 7"/>
            <p:cNvSpPr>
              <a:spLocks noChangeArrowheads="1"/>
            </p:cNvSpPr>
            <p:nvPr/>
          </p:nvSpPr>
          <p:spPr bwMode="auto">
            <a:xfrm>
              <a:off x="1408" y="3180"/>
              <a:ext cx="96" cy="9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078" name="Text Box 230"/>
            <p:cNvSpPr txBox="1">
              <a:spLocks noChangeArrowheads="1"/>
            </p:cNvSpPr>
            <p:nvPr/>
          </p:nvSpPr>
          <p:spPr bwMode="auto">
            <a:xfrm>
              <a:off x="1374" y="3095"/>
              <a:ext cx="16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b="1"/>
                <a:t>-</a:t>
              </a:r>
            </a:p>
          </p:txBody>
        </p:sp>
      </p:grpSp>
      <p:grpSp>
        <p:nvGrpSpPr>
          <p:cNvPr id="79287" name="Group 439"/>
          <p:cNvGrpSpPr>
            <a:grpSpLocks/>
          </p:cNvGrpSpPr>
          <p:nvPr/>
        </p:nvGrpSpPr>
        <p:grpSpPr bwMode="auto">
          <a:xfrm>
            <a:off x="3292475" y="5367338"/>
            <a:ext cx="303213" cy="336550"/>
            <a:chOff x="2074" y="3381"/>
            <a:chExt cx="191" cy="212"/>
          </a:xfrm>
        </p:grpSpPr>
        <p:sp>
          <p:nvSpPr>
            <p:cNvPr id="78856" name="Oval 8"/>
            <p:cNvSpPr>
              <a:spLocks noChangeArrowheads="1"/>
            </p:cNvSpPr>
            <p:nvPr/>
          </p:nvSpPr>
          <p:spPr bwMode="auto">
            <a:xfrm>
              <a:off x="2124" y="3432"/>
              <a:ext cx="96" cy="96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079" name="Text Box 231"/>
            <p:cNvSpPr txBox="1">
              <a:spLocks noChangeArrowheads="1"/>
            </p:cNvSpPr>
            <p:nvPr/>
          </p:nvSpPr>
          <p:spPr bwMode="auto">
            <a:xfrm>
              <a:off x="2074" y="3381"/>
              <a:ext cx="191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600" b="1"/>
                <a:t>^</a:t>
              </a:r>
            </a:p>
          </p:txBody>
        </p:sp>
      </p:grpSp>
      <p:grpSp>
        <p:nvGrpSpPr>
          <p:cNvPr id="79289" name="Group 441"/>
          <p:cNvGrpSpPr>
            <a:grpSpLocks/>
          </p:cNvGrpSpPr>
          <p:nvPr/>
        </p:nvGrpSpPr>
        <p:grpSpPr bwMode="auto">
          <a:xfrm>
            <a:off x="4368800" y="4672013"/>
            <a:ext cx="303213" cy="336550"/>
            <a:chOff x="2752" y="2943"/>
            <a:chExt cx="191" cy="212"/>
          </a:xfrm>
        </p:grpSpPr>
        <p:sp>
          <p:nvSpPr>
            <p:cNvPr id="78858" name="Oval 10"/>
            <p:cNvSpPr>
              <a:spLocks noChangeArrowheads="1"/>
            </p:cNvSpPr>
            <p:nvPr/>
          </p:nvSpPr>
          <p:spPr bwMode="auto">
            <a:xfrm>
              <a:off x="2798" y="3000"/>
              <a:ext cx="96" cy="96"/>
            </a:xfrm>
            <a:prstGeom prst="ellipse">
              <a:avLst/>
            </a:prstGeom>
            <a:solidFill>
              <a:srgbClr val="FF00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081" name="Text Box 233"/>
            <p:cNvSpPr txBox="1">
              <a:spLocks noChangeArrowheads="1"/>
            </p:cNvSpPr>
            <p:nvPr/>
          </p:nvSpPr>
          <p:spPr bwMode="auto">
            <a:xfrm>
              <a:off x="2752" y="2943"/>
              <a:ext cx="191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600" b="1"/>
                <a:t>^</a:t>
              </a:r>
            </a:p>
          </p:txBody>
        </p:sp>
      </p:grpSp>
      <p:sp>
        <p:nvSpPr>
          <p:cNvPr id="79086" name="Text Box 238"/>
          <p:cNvSpPr txBox="1">
            <a:spLocks noChangeArrowheads="1"/>
          </p:cNvSpPr>
          <p:nvPr/>
        </p:nvSpPr>
        <p:spPr bwMode="auto">
          <a:xfrm>
            <a:off x="85725" y="1533525"/>
            <a:ext cx="2682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/>
              <a:t>1</a:t>
            </a:r>
          </a:p>
        </p:txBody>
      </p:sp>
      <p:sp>
        <p:nvSpPr>
          <p:cNvPr id="79087" name="Text Box 239"/>
          <p:cNvSpPr txBox="1">
            <a:spLocks noChangeArrowheads="1"/>
          </p:cNvSpPr>
          <p:nvPr/>
        </p:nvSpPr>
        <p:spPr bwMode="auto">
          <a:xfrm>
            <a:off x="101600" y="1743075"/>
            <a:ext cx="2682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/>
              <a:t>2</a:t>
            </a:r>
          </a:p>
        </p:txBody>
      </p:sp>
      <p:sp>
        <p:nvSpPr>
          <p:cNvPr id="79088" name="Text Box 240"/>
          <p:cNvSpPr txBox="1">
            <a:spLocks noChangeArrowheads="1"/>
          </p:cNvSpPr>
          <p:nvPr/>
        </p:nvSpPr>
        <p:spPr bwMode="auto">
          <a:xfrm>
            <a:off x="101600" y="1943100"/>
            <a:ext cx="2682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/>
              <a:t>3</a:t>
            </a:r>
          </a:p>
        </p:txBody>
      </p:sp>
      <p:sp>
        <p:nvSpPr>
          <p:cNvPr id="79089" name="Text Box 241"/>
          <p:cNvSpPr txBox="1">
            <a:spLocks noChangeArrowheads="1"/>
          </p:cNvSpPr>
          <p:nvPr/>
        </p:nvSpPr>
        <p:spPr bwMode="auto">
          <a:xfrm>
            <a:off x="101600" y="2162175"/>
            <a:ext cx="2682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/>
              <a:t>4</a:t>
            </a:r>
          </a:p>
        </p:txBody>
      </p:sp>
      <p:sp>
        <p:nvSpPr>
          <p:cNvPr id="79090" name="Text Box 242"/>
          <p:cNvSpPr txBox="1">
            <a:spLocks noChangeArrowheads="1"/>
          </p:cNvSpPr>
          <p:nvPr/>
        </p:nvSpPr>
        <p:spPr bwMode="auto">
          <a:xfrm>
            <a:off x="101600" y="2371725"/>
            <a:ext cx="2682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/>
              <a:t>5</a:t>
            </a:r>
          </a:p>
        </p:txBody>
      </p:sp>
      <p:sp>
        <p:nvSpPr>
          <p:cNvPr id="79091" name="Text Box 243"/>
          <p:cNvSpPr txBox="1">
            <a:spLocks noChangeArrowheads="1"/>
          </p:cNvSpPr>
          <p:nvPr/>
        </p:nvSpPr>
        <p:spPr bwMode="auto">
          <a:xfrm>
            <a:off x="101600" y="2571750"/>
            <a:ext cx="2682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/>
              <a:t>6</a:t>
            </a:r>
          </a:p>
        </p:txBody>
      </p:sp>
      <p:sp>
        <p:nvSpPr>
          <p:cNvPr id="79092" name="Text Box 244"/>
          <p:cNvSpPr txBox="1">
            <a:spLocks noChangeArrowheads="1"/>
          </p:cNvSpPr>
          <p:nvPr/>
        </p:nvSpPr>
        <p:spPr bwMode="auto">
          <a:xfrm>
            <a:off x="101600" y="2790825"/>
            <a:ext cx="2682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/>
              <a:t>7</a:t>
            </a:r>
          </a:p>
        </p:txBody>
      </p:sp>
      <p:grpSp>
        <p:nvGrpSpPr>
          <p:cNvPr id="79313" name="Group 465"/>
          <p:cNvGrpSpPr>
            <a:grpSpLocks/>
          </p:cNvGrpSpPr>
          <p:nvPr/>
        </p:nvGrpSpPr>
        <p:grpSpPr bwMode="auto">
          <a:xfrm>
            <a:off x="1412875" y="4910138"/>
            <a:ext cx="890588" cy="452437"/>
            <a:chOff x="890" y="3093"/>
            <a:chExt cx="561" cy="285"/>
          </a:xfrm>
        </p:grpSpPr>
        <p:sp>
          <p:nvSpPr>
            <p:cNvPr id="79083" name="Freeform 235"/>
            <p:cNvSpPr>
              <a:spLocks/>
            </p:cNvSpPr>
            <p:nvPr/>
          </p:nvSpPr>
          <p:spPr bwMode="auto">
            <a:xfrm>
              <a:off x="1086" y="3216"/>
              <a:ext cx="300" cy="162"/>
            </a:xfrm>
            <a:custGeom>
              <a:avLst/>
              <a:gdLst>
                <a:gd name="T0" fmla="*/ 0 w 300"/>
                <a:gd name="T1" fmla="*/ 198 h 198"/>
                <a:gd name="T2" fmla="*/ 72 w 300"/>
                <a:gd name="T3" fmla="*/ 30 h 198"/>
                <a:gd name="T4" fmla="*/ 300 w 300"/>
                <a:gd name="T5" fmla="*/ 1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0" h="198">
                  <a:moveTo>
                    <a:pt x="0" y="198"/>
                  </a:moveTo>
                  <a:cubicBezTo>
                    <a:pt x="11" y="129"/>
                    <a:pt x="22" y="60"/>
                    <a:pt x="72" y="30"/>
                  </a:cubicBezTo>
                  <a:cubicBezTo>
                    <a:pt x="122" y="0"/>
                    <a:pt x="262" y="11"/>
                    <a:pt x="300" y="1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093" name="Text Box 245"/>
            <p:cNvSpPr txBox="1">
              <a:spLocks noChangeArrowheads="1"/>
            </p:cNvSpPr>
            <p:nvPr/>
          </p:nvSpPr>
          <p:spPr bwMode="auto">
            <a:xfrm>
              <a:off x="890" y="3093"/>
              <a:ext cx="561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000"/>
                <a:t>1,2,3,4,5,6,7</a:t>
              </a:r>
            </a:p>
          </p:txBody>
        </p:sp>
      </p:grpSp>
      <p:grpSp>
        <p:nvGrpSpPr>
          <p:cNvPr id="79314" name="Group 466"/>
          <p:cNvGrpSpPr>
            <a:grpSpLocks/>
          </p:cNvGrpSpPr>
          <p:nvPr/>
        </p:nvGrpSpPr>
        <p:grpSpPr bwMode="auto">
          <a:xfrm>
            <a:off x="2381250" y="5191125"/>
            <a:ext cx="1065213" cy="346075"/>
            <a:chOff x="1500" y="3270"/>
            <a:chExt cx="671" cy="218"/>
          </a:xfrm>
        </p:grpSpPr>
        <p:sp>
          <p:nvSpPr>
            <p:cNvPr id="79084" name="Freeform 236"/>
            <p:cNvSpPr>
              <a:spLocks/>
            </p:cNvSpPr>
            <p:nvPr/>
          </p:nvSpPr>
          <p:spPr bwMode="auto">
            <a:xfrm>
              <a:off x="1500" y="3270"/>
              <a:ext cx="606" cy="218"/>
            </a:xfrm>
            <a:custGeom>
              <a:avLst/>
              <a:gdLst>
                <a:gd name="T0" fmla="*/ 0 w 606"/>
                <a:gd name="T1" fmla="*/ 0 h 254"/>
                <a:gd name="T2" fmla="*/ 228 w 606"/>
                <a:gd name="T3" fmla="*/ 216 h 254"/>
                <a:gd name="T4" fmla="*/ 606 w 606"/>
                <a:gd name="T5" fmla="*/ 228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6" h="254">
                  <a:moveTo>
                    <a:pt x="0" y="0"/>
                  </a:moveTo>
                  <a:cubicBezTo>
                    <a:pt x="63" y="89"/>
                    <a:pt x="127" y="178"/>
                    <a:pt x="228" y="216"/>
                  </a:cubicBezTo>
                  <a:cubicBezTo>
                    <a:pt x="329" y="254"/>
                    <a:pt x="548" y="211"/>
                    <a:pt x="606" y="22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095" name="Text Box 247"/>
            <p:cNvSpPr txBox="1">
              <a:spLocks noChangeArrowheads="1"/>
            </p:cNvSpPr>
            <p:nvPr/>
          </p:nvSpPr>
          <p:spPr bwMode="auto">
            <a:xfrm>
              <a:off x="1610" y="3327"/>
              <a:ext cx="561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000"/>
                <a:t>1,2,3,4,5,6,7</a:t>
              </a:r>
            </a:p>
          </p:txBody>
        </p:sp>
      </p:grpSp>
      <p:grpSp>
        <p:nvGrpSpPr>
          <p:cNvPr id="79317" name="Group 469"/>
          <p:cNvGrpSpPr>
            <a:grpSpLocks/>
          </p:cNvGrpSpPr>
          <p:nvPr/>
        </p:nvGrpSpPr>
        <p:grpSpPr bwMode="auto">
          <a:xfrm>
            <a:off x="3965575" y="4629150"/>
            <a:ext cx="573088" cy="287338"/>
            <a:chOff x="2498" y="2916"/>
            <a:chExt cx="361" cy="181"/>
          </a:xfrm>
        </p:grpSpPr>
        <p:sp>
          <p:nvSpPr>
            <p:cNvPr id="79069" name="Freeform 221"/>
            <p:cNvSpPr>
              <a:spLocks/>
            </p:cNvSpPr>
            <p:nvPr/>
          </p:nvSpPr>
          <p:spPr bwMode="auto">
            <a:xfrm>
              <a:off x="2538" y="2916"/>
              <a:ext cx="258" cy="78"/>
            </a:xfrm>
            <a:custGeom>
              <a:avLst/>
              <a:gdLst>
                <a:gd name="T0" fmla="*/ 0 w 258"/>
                <a:gd name="T1" fmla="*/ 78 h 78"/>
                <a:gd name="T2" fmla="*/ 132 w 258"/>
                <a:gd name="T3" fmla="*/ 0 h 78"/>
                <a:gd name="T4" fmla="*/ 258 w 258"/>
                <a:gd name="T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8" h="78">
                  <a:moveTo>
                    <a:pt x="0" y="78"/>
                  </a:moveTo>
                  <a:cubicBezTo>
                    <a:pt x="44" y="39"/>
                    <a:pt x="89" y="0"/>
                    <a:pt x="132" y="0"/>
                  </a:cubicBezTo>
                  <a:cubicBezTo>
                    <a:pt x="175" y="0"/>
                    <a:pt x="216" y="39"/>
                    <a:pt x="258" y="7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100" name="Text Box 252"/>
            <p:cNvSpPr txBox="1">
              <a:spLocks noChangeArrowheads="1"/>
            </p:cNvSpPr>
            <p:nvPr/>
          </p:nvSpPr>
          <p:spPr bwMode="auto">
            <a:xfrm>
              <a:off x="2498" y="2943"/>
              <a:ext cx="361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000"/>
                <a:t>1,2,3,6</a:t>
              </a:r>
            </a:p>
          </p:txBody>
        </p:sp>
      </p:grpSp>
      <p:grpSp>
        <p:nvGrpSpPr>
          <p:cNvPr id="79284" name="Group 436"/>
          <p:cNvGrpSpPr>
            <a:grpSpLocks/>
          </p:cNvGrpSpPr>
          <p:nvPr/>
        </p:nvGrpSpPr>
        <p:grpSpPr bwMode="auto">
          <a:xfrm>
            <a:off x="793750" y="5322888"/>
            <a:ext cx="234950" cy="274637"/>
            <a:chOff x="500" y="3353"/>
            <a:chExt cx="148" cy="173"/>
          </a:xfrm>
        </p:grpSpPr>
        <p:sp>
          <p:nvSpPr>
            <p:cNvPr id="79119" name="Oval 271"/>
            <p:cNvSpPr>
              <a:spLocks noChangeArrowheads="1"/>
            </p:cNvSpPr>
            <p:nvPr/>
          </p:nvSpPr>
          <p:spPr bwMode="auto">
            <a:xfrm>
              <a:off x="520" y="3394"/>
              <a:ext cx="102" cy="102"/>
            </a:xfrm>
            <a:prstGeom prst="ellipse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022" name="Text Box 174"/>
            <p:cNvSpPr txBox="1">
              <a:spLocks noChangeArrowheads="1"/>
            </p:cNvSpPr>
            <p:nvPr/>
          </p:nvSpPr>
          <p:spPr bwMode="auto">
            <a:xfrm>
              <a:off x="500" y="3353"/>
              <a:ext cx="14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200" b="1"/>
                <a:t>[</a:t>
              </a:r>
            </a:p>
          </p:txBody>
        </p:sp>
      </p:grpSp>
      <p:grpSp>
        <p:nvGrpSpPr>
          <p:cNvPr id="79285" name="Group 437"/>
          <p:cNvGrpSpPr>
            <a:grpSpLocks/>
          </p:cNvGrpSpPr>
          <p:nvPr/>
        </p:nvGrpSpPr>
        <p:grpSpPr bwMode="auto">
          <a:xfrm>
            <a:off x="1539875" y="5300663"/>
            <a:ext cx="303213" cy="336550"/>
            <a:chOff x="970" y="3339"/>
            <a:chExt cx="191" cy="212"/>
          </a:xfrm>
        </p:grpSpPr>
        <p:sp>
          <p:nvSpPr>
            <p:cNvPr id="78854" name="Oval 6"/>
            <p:cNvSpPr>
              <a:spLocks noChangeArrowheads="1"/>
            </p:cNvSpPr>
            <p:nvPr/>
          </p:nvSpPr>
          <p:spPr bwMode="auto">
            <a:xfrm>
              <a:off x="1012" y="3394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1400" b="1"/>
            </a:p>
          </p:txBody>
        </p:sp>
        <p:sp>
          <p:nvSpPr>
            <p:cNvPr id="79120" name="Text Box 272"/>
            <p:cNvSpPr txBox="1">
              <a:spLocks noChangeArrowheads="1"/>
            </p:cNvSpPr>
            <p:nvPr/>
          </p:nvSpPr>
          <p:spPr bwMode="auto">
            <a:xfrm>
              <a:off x="970" y="3339"/>
              <a:ext cx="191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600" b="1"/>
                <a:t>^</a:t>
              </a:r>
            </a:p>
          </p:txBody>
        </p:sp>
      </p:grpSp>
      <p:grpSp>
        <p:nvGrpSpPr>
          <p:cNvPr id="79312" name="Group 464"/>
          <p:cNvGrpSpPr>
            <a:grpSpLocks/>
          </p:cNvGrpSpPr>
          <p:nvPr/>
        </p:nvGrpSpPr>
        <p:grpSpPr bwMode="auto">
          <a:xfrm>
            <a:off x="889000" y="5553075"/>
            <a:ext cx="890588" cy="344488"/>
            <a:chOff x="560" y="3498"/>
            <a:chExt cx="561" cy="217"/>
          </a:xfrm>
        </p:grpSpPr>
        <p:sp>
          <p:nvSpPr>
            <p:cNvPr id="79121" name="Freeform 273"/>
            <p:cNvSpPr>
              <a:spLocks/>
            </p:cNvSpPr>
            <p:nvPr/>
          </p:nvSpPr>
          <p:spPr bwMode="auto">
            <a:xfrm>
              <a:off x="606" y="3498"/>
              <a:ext cx="420" cy="98"/>
            </a:xfrm>
            <a:custGeom>
              <a:avLst/>
              <a:gdLst>
                <a:gd name="T0" fmla="*/ 0 w 420"/>
                <a:gd name="T1" fmla="*/ 0 h 98"/>
                <a:gd name="T2" fmla="*/ 168 w 420"/>
                <a:gd name="T3" fmla="*/ 96 h 98"/>
                <a:gd name="T4" fmla="*/ 420 w 420"/>
                <a:gd name="T5" fmla="*/ 1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0" h="98">
                  <a:moveTo>
                    <a:pt x="0" y="0"/>
                  </a:moveTo>
                  <a:cubicBezTo>
                    <a:pt x="49" y="47"/>
                    <a:pt x="98" y="94"/>
                    <a:pt x="168" y="96"/>
                  </a:cubicBezTo>
                  <a:cubicBezTo>
                    <a:pt x="238" y="98"/>
                    <a:pt x="329" y="55"/>
                    <a:pt x="420" y="1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122" name="Text Box 274"/>
            <p:cNvSpPr txBox="1">
              <a:spLocks noChangeArrowheads="1"/>
            </p:cNvSpPr>
            <p:nvPr/>
          </p:nvSpPr>
          <p:spPr bwMode="auto">
            <a:xfrm>
              <a:off x="560" y="3561"/>
              <a:ext cx="561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000"/>
                <a:t>1,2,3,4,5,6,7</a:t>
              </a:r>
            </a:p>
          </p:txBody>
        </p:sp>
      </p:grpSp>
      <p:sp>
        <p:nvSpPr>
          <p:cNvPr id="79240" name="Rectangle 392"/>
          <p:cNvSpPr>
            <a:spLocks noChangeArrowheads="1"/>
          </p:cNvSpPr>
          <p:nvPr/>
        </p:nvSpPr>
        <p:spPr bwMode="auto">
          <a:xfrm>
            <a:off x="2755900" y="2387600"/>
            <a:ext cx="2616200" cy="6604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241" name="Rectangle 393"/>
          <p:cNvSpPr>
            <a:spLocks noChangeArrowheads="1"/>
          </p:cNvSpPr>
          <p:nvPr/>
        </p:nvSpPr>
        <p:spPr bwMode="auto">
          <a:xfrm>
            <a:off x="2755900" y="2374900"/>
            <a:ext cx="2070100" cy="4699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9290" name="Group 442"/>
          <p:cNvGrpSpPr>
            <a:grpSpLocks/>
          </p:cNvGrpSpPr>
          <p:nvPr/>
        </p:nvGrpSpPr>
        <p:grpSpPr bwMode="auto">
          <a:xfrm>
            <a:off x="5010150" y="4999038"/>
            <a:ext cx="260350" cy="366712"/>
            <a:chOff x="3156" y="3149"/>
            <a:chExt cx="164" cy="231"/>
          </a:xfrm>
        </p:grpSpPr>
        <p:sp>
          <p:nvSpPr>
            <p:cNvPr id="78859" name="Oval 11"/>
            <p:cNvSpPr>
              <a:spLocks noChangeArrowheads="1"/>
            </p:cNvSpPr>
            <p:nvPr/>
          </p:nvSpPr>
          <p:spPr bwMode="auto">
            <a:xfrm>
              <a:off x="3192" y="3234"/>
              <a:ext cx="96" cy="96"/>
            </a:xfrm>
            <a:prstGeom prst="ellipse">
              <a:avLst/>
            </a:prstGeom>
            <a:solidFill>
              <a:srgbClr val="FF99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076" name="Text Box 228"/>
            <p:cNvSpPr txBox="1">
              <a:spLocks noChangeArrowheads="1"/>
            </p:cNvSpPr>
            <p:nvPr/>
          </p:nvSpPr>
          <p:spPr bwMode="auto">
            <a:xfrm>
              <a:off x="3156" y="3149"/>
              <a:ext cx="16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b="1"/>
                <a:t>-</a:t>
              </a:r>
            </a:p>
          </p:txBody>
        </p:sp>
      </p:grpSp>
      <p:grpSp>
        <p:nvGrpSpPr>
          <p:cNvPr id="79292" name="Group 444"/>
          <p:cNvGrpSpPr>
            <a:grpSpLocks/>
          </p:cNvGrpSpPr>
          <p:nvPr/>
        </p:nvGrpSpPr>
        <p:grpSpPr bwMode="auto">
          <a:xfrm>
            <a:off x="5972175" y="5408613"/>
            <a:ext cx="260350" cy="366712"/>
            <a:chOff x="3762" y="3407"/>
            <a:chExt cx="164" cy="231"/>
          </a:xfrm>
        </p:grpSpPr>
        <p:sp>
          <p:nvSpPr>
            <p:cNvPr id="78861" name="Oval 13"/>
            <p:cNvSpPr>
              <a:spLocks noChangeArrowheads="1"/>
            </p:cNvSpPr>
            <p:nvPr/>
          </p:nvSpPr>
          <p:spPr bwMode="auto">
            <a:xfrm>
              <a:off x="3798" y="3492"/>
              <a:ext cx="96" cy="96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074" name="Text Box 226"/>
            <p:cNvSpPr txBox="1">
              <a:spLocks noChangeArrowheads="1"/>
            </p:cNvSpPr>
            <p:nvPr/>
          </p:nvSpPr>
          <p:spPr bwMode="auto">
            <a:xfrm>
              <a:off x="3762" y="3407"/>
              <a:ext cx="16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b="1"/>
                <a:t>-</a:t>
              </a:r>
            </a:p>
          </p:txBody>
        </p:sp>
      </p:grpSp>
      <p:grpSp>
        <p:nvGrpSpPr>
          <p:cNvPr id="79293" name="Group 445"/>
          <p:cNvGrpSpPr>
            <a:grpSpLocks/>
          </p:cNvGrpSpPr>
          <p:nvPr/>
        </p:nvGrpSpPr>
        <p:grpSpPr bwMode="auto">
          <a:xfrm>
            <a:off x="6569075" y="5453063"/>
            <a:ext cx="303213" cy="336550"/>
            <a:chOff x="4138" y="3435"/>
            <a:chExt cx="191" cy="212"/>
          </a:xfrm>
        </p:grpSpPr>
        <p:sp>
          <p:nvSpPr>
            <p:cNvPr id="78865" name="Oval 17"/>
            <p:cNvSpPr>
              <a:spLocks noChangeArrowheads="1"/>
            </p:cNvSpPr>
            <p:nvPr/>
          </p:nvSpPr>
          <p:spPr bwMode="auto">
            <a:xfrm>
              <a:off x="4188" y="3492"/>
              <a:ext cx="96" cy="96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072" name="Text Box 224"/>
            <p:cNvSpPr txBox="1">
              <a:spLocks noChangeArrowheads="1"/>
            </p:cNvSpPr>
            <p:nvPr/>
          </p:nvSpPr>
          <p:spPr bwMode="auto">
            <a:xfrm>
              <a:off x="4138" y="3435"/>
              <a:ext cx="191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600" b="1"/>
                <a:t>^</a:t>
              </a:r>
            </a:p>
          </p:txBody>
        </p:sp>
      </p:grpSp>
      <p:grpSp>
        <p:nvGrpSpPr>
          <p:cNvPr id="79294" name="Group 446"/>
          <p:cNvGrpSpPr>
            <a:grpSpLocks/>
          </p:cNvGrpSpPr>
          <p:nvPr/>
        </p:nvGrpSpPr>
        <p:grpSpPr bwMode="auto">
          <a:xfrm>
            <a:off x="7067550" y="5399088"/>
            <a:ext cx="260350" cy="366712"/>
            <a:chOff x="4452" y="3401"/>
            <a:chExt cx="164" cy="231"/>
          </a:xfrm>
        </p:grpSpPr>
        <p:sp>
          <p:nvSpPr>
            <p:cNvPr id="78864" name="Oval 16"/>
            <p:cNvSpPr>
              <a:spLocks noChangeArrowheads="1"/>
            </p:cNvSpPr>
            <p:nvPr/>
          </p:nvSpPr>
          <p:spPr bwMode="auto">
            <a:xfrm>
              <a:off x="4488" y="3486"/>
              <a:ext cx="96" cy="96"/>
            </a:xfrm>
            <a:prstGeom prst="ellipse">
              <a:avLst/>
            </a:prstGeom>
            <a:solidFill>
              <a:srgbClr val="CC33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073" name="Text Box 225"/>
            <p:cNvSpPr txBox="1">
              <a:spLocks noChangeArrowheads="1"/>
            </p:cNvSpPr>
            <p:nvPr/>
          </p:nvSpPr>
          <p:spPr bwMode="auto">
            <a:xfrm>
              <a:off x="4452" y="3401"/>
              <a:ext cx="16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b="1"/>
                <a:t>-</a:t>
              </a:r>
            </a:p>
          </p:txBody>
        </p:sp>
      </p:grpSp>
      <p:grpSp>
        <p:nvGrpSpPr>
          <p:cNvPr id="79295" name="Group 447"/>
          <p:cNvGrpSpPr>
            <a:grpSpLocks/>
          </p:cNvGrpSpPr>
          <p:nvPr/>
        </p:nvGrpSpPr>
        <p:grpSpPr bwMode="auto">
          <a:xfrm>
            <a:off x="7766050" y="5475288"/>
            <a:ext cx="231775" cy="274637"/>
            <a:chOff x="4892" y="3449"/>
            <a:chExt cx="146" cy="173"/>
          </a:xfrm>
        </p:grpSpPr>
        <p:sp>
          <p:nvSpPr>
            <p:cNvPr id="78870" name="Oval 22"/>
            <p:cNvSpPr>
              <a:spLocks noChangeArrowheads="1"/>
            </p:cNvSpPr>
            <p:nvPr/>
          </p:nvSpPr>
          <p:spPr bwMode="auto">
            <a:xfrm>
              <a:off x="4914" y="3492"/>
              <a:ext cx="96" cy="96"/>
            </a:xfrm>
            <a:prstGeom prst="ellipse">
              <a:avLst/>
            </a:prstGeom>
            <a:solidFill>
              <a:srgbClr val="33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054" name="Text Box 206"/>
            <p:cNvSpPr txBox="1">
              <a:spLocks noChangeArrowheads="1"/>
            </p:cNvSpPr>
            <p:nvPr/>
          </p:nvSpPr>
          <p:spPr bwMode="auto">
            <a:xfrm>
              <a:off x="4892" y="3449"/>
              <a:ext cx="14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s-ES" sz="1200" b="1"/>
                <a:t>]</a:t>
              </a:r>
            </a:p>
          </p:txBody>
        </p:sp>
      </p:grpSp>
      <p:grpSp>
        <p:nvGrpSpPr>
          <p:cNvPr id="79296" name="Group 448"/>
          <p:cNvGrpSpPr>
            <a:grpSpLocks/>
          </p:cNvGrpSpPr>
          <p:nvPr/>
        </p:nvGrpSpPr>
        <p:grpSpPr bwMode="auto">
          <a:xfrm>
            <a:off x="7219950" y="5491163"/>
            <a:ext cx="590550" cy="396875"/>
            <a:chOff x="4548" y="3459"/>
            <a:chExt cx="372" cy="250"/>
          </a:xfrm>
        </p:grpSpPr>
        <p:sp>
          <p:nvSpPr>
            <p:cNvPr id="79059" name="Freeform 211"/>
            <p:cNvSpPr>
              <a:spLocks/>
            </p:cNvSpPr>
            <p:nvPr/>
          </p:nvSpPr>
          <p:spPr bwMode="auto">
            <a:xfrm>
              <a:off x="4548" y="3606"/>
              <a:ext cx="372" cy="92"/>
            </a:xfrm>
            <a:custGeom>
              <a:avLst/>
              <a:gdLst>
                <a:gd name="T0" fmla="*/ 0 w 372"/>
                <a:gd name="T1" fmla="*/ 0 h 128"/>
                <a:gd name="T2" fmla="*/ 198 w 372"/>
                <a:gd name="T3" fmla="*/ 126 h 128"/>
                <a:gd name="T4" fmla="*/ 372 w 372"/>
                <a:gd name="T5" fmla="*/ 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2" h="128">
                  <a:moveTo>
                    <a:pt x="0" y="0"/>
                  </a:moveTo>
                  <a:cubicBezTo>
                    <a:pt x="68" y="62"/>
                    <a:pt x="136" y="124"/>
                    <a:pt x="198" y="126"/>
                  </a:cubicBezTo>
                  <a:cubicBezTo>
                    <a:pt x="260" y="128"/>
                    <a:pt x="316" y="70"/>
                    <a:pt x="372" y="1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118" name="Text Box 270"/>
            <p:cNvSpPr txBox="1">
              <a:spLocks noChangeArrowheads="1"/>
            </p:cNvSpPr>
            <p:nvPr/>
          </p:nvSpPr>
          <p:spPr bwMode="auto">
            <a:xfrm>
              <a:off x="4592" y="3459"/>
              <a:ext cx="31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000"/>
                <a:t>1,2,3,</a:t>
              </a:r>
            </a:p>
            <a:p>
              <a:r>
                <a:rPr lang="es-ES" sz="1000"/>
                <a:t>4,5,7</a:t>
              </a:r>
            </a:p>
          </p:txBody>
        </p:sp>
      </p:grpSp>
      <p:grpSp>
        <p:nvGrpSpPr>
          <p:cNvPr id="79297" name="Group 449"/>
          <p:cNvGrpSpPr>
            <a:grpSpLocks/>
          </p:cNvGrpSpPr>
          <p:nvPr/>
        </p:nvGrpSpPr>
        <p:grpSpPr bwMode="auto">
          <a:xfrm>
            <a:off x="6737350" y="5443538"/>
            <a:ext cx="501650" cy="414337"/>
            <a:chOff x="4244" y="3429"/>
            <a:chExt cx="316" cy="261"/>
          </a:xfrm>
        </p:grpSpPr>
        <p:sp>
          <p:nvSpPr>
            <p:cNvPr id="79058" name="Freeform 210"/>
            <p:cNvSpPr>
              <a:spLocks/>
            </p:cNvSpPr>
            <p:nvPr/>
          </p:nvSpPr>
          <p:spPr bwMode="auto">
            <a:xfrm>
              <a:off x="4260" y="3612"/>
              <a:ext cx="246" cy="78"/>
            </a:xfrm>
            <a:custGeom>
              <a:avLst/>
              <a:gdLst>
                <a:gd name="T0" fmla="*/ 0 w 264"/>
                <a:gd name="T1" fmla="*/ 0 h 78"/>
                <a:gd name="T2" fmla="*/ 162 w 264"/>
                <a:gd name="T3" fmla="*/ 78 h 78"/>
                <a:gd name="T4" fmla="*/ 264 w 264"/>
                <a:gd name="T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4" h="78">
                  <a:moveTo>
                    <a:pt x="0" y="0"/>
                  </a:moveTo>
                  <a:cubicBezTo>
                    <a:pt x="59" y="39"/>
                    <a:pt x="118" y="78"/>
                    <a:pt x="162" y="78"/>
                  </a:cubicBezTo>
                  <a:cubicBezTo>
                    <a:pt x="206" y="78"/>
                    <a:pt x="235" y="39"/>
                    <a:pt x="264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117" name="Text Box 269"/>
            <p:cNvSpPr txBox="1">
              <a:spLocks noChangeArrowheads="1"/>
            </p:cNvSpPr>
            <p:nvPr/>
          </p:nvSpPr>
          <p:spPr bwMode="auto">
            <a:xfrm>
              <a:off x="4244" y="3429"/>
              <a:ext cx="31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000"/>
                <a:t>1,2,3,</a:t>
              </a:r>
            </a:p>
            <a:p>
              <a:r>
                <a:rPr lang="es-ES" sz="1000"/>
                <a:t>4,5,7</a:t>
              </a:r>
            </a:p>
          </p:txBody>
        </p:sp>
      </p:grpSp>
      <p:grpSp>
        <p:nvGrpSpPr>
          <p:cNvPr id="79298" name="Group 450"/>
          <p:cNvGrpSpPr>
            <a:grpSpLocks/>
          </p:cNvGrpSpPr>
          <p:nvPr/>
        </p:nvGrpSpPr>
        <p:grpSpPr bwMode="auto">
          <a:xfrm>
            <a:off x="6327775" y="5743575"/>
            <a:ext cx="406400" cy="258763"/>
            <a:chOff x="3986" y="3618"/>
            <a:chExt cx="256" cy="163"/>
          </a:xfrm>
        </p:grpSpPr>
        <p:sp>
          <p:nvSpPr>
            <p:cNvPr id="79056" name="Freeform 208"/>
            <p:cNvSpPr>
              <a:spLocks/>
            </p:cNvSpPr>
            <p:nvPr/>
          </p:nvSpPr>
          <p:spPr bwMode="auto">
            <a:xfrm>
              <a:off x="4014" y="3618"/>
              <a:ext cx="228" cy="162"/>
            </a:xfrm>
            <a:custGeom>
              <a:avLst/>
              <a:gdLst>
                <a:gd name="T0" fmla="*/ 0 w 234"/>
                <a:gd name="T1" fmla="*/ 192 h 192"/>
                <a:gd name="T2" fmla="*/ 198 w 234"/>
                <a:gd name="T3" fmla="*/ 114 h 192"/>
                <a:gd name="T4" fmla="*/ 216 w 234"/>
                <a:gd name="T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4" h="192">
                  <a:moveTo>
                    <a:pt x="0" y="192"/>
                  </a:moveTo>
                  <a:cubicBezTo>
                    <a:pt x="81" y="169"/>
                    <a:pt x="162" y="146"/>
                    <a:pt x="198" y="114"/>
                  </a:cubicBezTo>
                  <a:cubicBezTo>
                    <a:pt x="234" y="82"/>
                    <a:pt x="225" y="41"/>
                    <a:pt x="216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114" name="Text Box 266"/>
            <p:cNvSpPr txBox="1">
              <a:spLocks noChangeArrowheads="1"/>
            </p:cNvSpPr>
            <p:nvPr/>
          </p:nvSpPr>
          <p:spPr bwMode="auto">
            <a:xfrm>
              <a:off x="3986" y="3627"/>
              <a:ext cx="227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000"/>
                <a:t>1,4</a:t>
              </a:r>
            </a:p>
          </p:txBody>
        </p:sp>
      </p:grpSp>
      <p:grpSp>
        <p:nvGrpSpPr>
          <p:cNvPr id="79107" name="Group 259"/>
          <p:cNvGrpSpPr>
            <a:grpSpLocks/>
          </p:cNvGrpSpPr>
          <p:nvPr/>
        </p:nvGrpSpPr>
        <p:grpSpPr bwMode="auto">
          <a:xfrm>
            <a:off x="6124575" y="5799138"/>
            <a:ext cx="260350" cy="366712"/>
            <a:chOff x="3930" y="3419"/>
            <a:chExt cx="164" cy="231"/>
          </a:xfrm>
        </p:grpSpPr>
        <p:sp>
          <p:nvSpPr>
            <p:cNvPr id="78862" name="Oval 14"/>
            <p:cNvSpPr>
              <a:spLocks noChangeArrowheads="1"/>
            </p:cNvSpPr>
            <p:nvPr/>
          </p:nvSpPr>
          <p:spPr bwMode="auto">
            <a:xfrm>
              <a:off x="3966" y="3504"/>
              <a:ext cx="96" cy="96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075" name="Text Box 227"/>
            <p:cNvSpPr txBox="1">
              <a:spLocks noChangeArrowheads="1"/>
            </p:cNvSpPr>
            <p:nvPr/>
          </p:nvSpPr>
          <p:spPr bwMode="auto">
            <a:xfrm>
              <a:off x="3930" y="3419"/>
              <a:ext cx="16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b="1"/>
                <a:t>-</a:t>
              </a:r>
            </a:p>
          </p:txBody>
        </p:sp>
      </p:grpSp>
      <p:grpSp>
        <p:nvGrpSpPr>
          <p:cNvPr id="79299" name="Group 451"/>
          <p:cNvGrpSpPr>
            <a:grpSpLocks/>
          </p:cNvGrpSpPr>
          <p:nvPr/>
        </p:nvGrpSpPr>
        <p:grpSpPr bwMode="auto">
          <a:xfrm>
            <a:off x="6181725" y="5176838"/>
            <a:ext cx="1600200" cy="376237"/>
            <a:chOff x="3894" y="3261"/>
            <a:chExt cx="1008" cy="237"/>
          </a:xfrm>
        </p:grpSpPr>
        <p:sp>
          <p:nvSpPr>
            <p:cNvPr id="79053" name="Freeform 205"/>
            <p:cNvSpPr>
              <a:spLocks/>
            </p:cNvSpPr>
            <p:nvPr/>
          </p:nvSpPr>
          <p:spPr bwMode="auto">
            <a:xfrm>
              <a:off x="3894" y="3278"/>
              <a:ext cx="1008" cy="220"/>
            </a:xfrm>
            <a:custGeom>
              <a:avLst/>
              <a:gdLst>
                <a:gd name="T0" fmla="*/ 0 w 1062"/>
                <a:gd name="T1" fmla="*/ 220 h 220"/>
                <a:gd name="T2" fmla="*/ 510 w 1062"/>
                <a:gd name="T3" fmla="*/ 4 h 220"/>
                <a:gd name="T4" fmla="*/ 1062 w 1062"/>
                <a:gd name="T5" fmla="*/ 196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2" h="220">
                  <a:moveTo>
                    <a:pt x="0" y="220"/>
                  </a:moveTo>
                  <a:cubicBezTo>
                    <a:pt x="166" y="114"/>
                    <a:pt x="333" y="8"/>
                    <a:pt x="510" y="4"/>
                  </a:cubicBezTo>
                  <a:cubicBezTo>
                    <a:pt x="687" y="0"/>
                    <a:pt x="975" y="121"/>
                    <a:pt x="1062" y="196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115" name="Text Box 267"/>
            <p:cNvSpPr txBox="1">
              <a:spLocks noChangeArrowheads="1"/>
            </p:cNvSpPr>
            <p:nvPr/>
          </p:nvSpPr>
          <p:spPr bwMode="auto">
            <a:xfrm>
              <a:off x="4316" y="3261"/>
              <a:ext cx="160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000"/>
                <a:t>6</a:t>
              </a:r>
            </a:p>
          </p:txBody>
        </p:sp>
      </p:grpSp>
      <p:grpSp>
        <p:nvGrpSpPr>
          <p:cNvPr id="79301" name="Group 453"/>
          <p:cNvGrpSpPr>
            <a:grpSpLocks/>
          </p:cNvGrpSpPr>
          <p:nvPr/>
        </p:nvGrpSpPr>
        <p:grpSpPr bwMode="auto">
          <a:xfrm>
            <a:off x="6184900" y="5459413"/>
            <a:ext cx="466725" cy="257175"/>
            <a:chOff x="3896" y="3439"/>
            <a:chExt cx="294" cy="162"/>
          </a:xfrm>
        </p:grpSpPr>
        <p:sp>
          <p:nvSpPr>
            <p:cNvPr id="79060" name="Freeform 212"/>
            <p:cNvSpPr>
              <a:spLocks/>
            </p:cNvSpPr>
            <p:nvPr/>
          </p:nvSpPr>
          <p:spPr bwMode="auto">
            <a:xfrm>
              <a:off x="3912" y="3439"/>
              <a:ext cx="258" cy="71"/>
            </a:xfrm>
            <a:custGeom>
              <a:avLst/>
              <a:gdLst>
                <a:gd name="T0" fmla="*/ 0 w 258"/>
                <a:gd name="T1" fmla="*/ 101 h 101"/>
                <a:gd name="T2" fmla="*/ 114 w 258"/>
                <a:gd name="T3" fmla="*/ 5 h 101"/>
                <a:gd name="T4" fmla="*/ 258 w 258"/>
                <a:gd name="T5" fmla="*/ 7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8" h="101">
                  <a:moveTo>
                    <a:pt x="0" y="101"/>
                  </a:moveTo>
                  <a:cubicBezTo>
                    <a:pt x="35" y="55"/>
                    <a:pt x="71" y="10"/>
                    <a:pt x="114" y="5"/>
                  </a:cubicBezTo>
                  <a:cubicBezTo>
                    <a:pt x="157" y="0"/>
                    <a:pt x="207" y="35"/>
                    <a:pt x="258" y="71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116" name="Text Box 268"/>
            <p:cNvSpPr txBox="1">
              <a:spLocks noChangeArrowheads="1"/>
            </p:cNvSpPr>
            <p:nvPr/>
          </p:nvSpPr>
          <p:spPr bwMode="auto">
            <a:xfrm>
              <a:off x="3896" y="3447"/>
              <a:ext cx="294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000"/>
                <a:t>3,5,7</a:t>
              </a:r>
            </a:p>
          </p:txBody>
        </p:sp>
      </p:grpSp>
      <p:grpSp>
        <p:nvGrpSpPr>
          <p:cNvPr id="79319" name="Group 471"/>
          <p:cNvGrpSpPr>
            <a:grpSpLocks/>
          </p:cNvGrpSpPr>
          <p:nvPr/>
        </p:nvGrpSpPr>
        <p:grpSpPr bwMode="auto">
          <a:xfrm>
            <a:off x="5699125" y="5314950"/>
            <a:ext cx="466725" cy="304800"/>
            <a:chOff x="3590" y="3348"/>
            <a:chExt cx="294" cy="192"/>
          </a:xfrm>
        </p:grpSpPr>
        <p:sp>
          <p:nvSpPr>
            <p:cNvPr id="79064" name="Freeform 216"/>
            <p:cNvSpPr>
              <a:spLocks/>
            </p:cNvSpPr>
            <p:nvPr/>
          </p:nvSpPr>
          <p:spPr bwMode="auto">
            <a:xfrm>
              <a:off x="3624" y="3348"/>
              <a:ext cx="150" cy="192"/>
            </a:xfrm>
            <a:custGeom>
              <a:avLst/>
              <a:gdLst>
                <a:gd name="T0" fmla="*/ 0 w 150"/>
                <a:gd name="T1" fmla="*/ 0 h 192"/>
                <a:gd name="T2" fmla="*/ 30 w 150"/>
                <a:gd name="T3" fmla="*/ 138 h 192"/>
                <a:gd name="T4" fmla="*/ 150 w 150"/>
                <a:gd name="T5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192">
                  <a:moveTo>
                    <a:pt x="0" y="0"/>
                  </a:moveTo>
                  <a:cubicBezTo>
                    <a:pt x="2" y="53"/>
                    <a:pt x="5" y="106"/>
                    <a:pt x="30" y="138"/>
                  </a:cubicBezTo>
                  <a:cubicBezTo>
                    <a:pt x="55" y="170"/>
                    <a:pt x="135" y="183"/>
                    <a:pt x="150" y="19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112" name="Text Box 264"/>
            <p:cNvSpPr txBox="1">
              <a:spLocks noChangeArrowheads="1"/>
            </p:cNvSpPr>
            <p:nvPr/>
          </p:nvSpPr>
          <p:spPr bwMode="auto">
            <a:xfrm>
              <a:off x="3590" y="3357"/>
              <a:ext cx="294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000"/>
                <a:t>3,5,6</a:t>
              </a:r>
            </a:p>
          </p:txBody>
        </p:sp>
      </p:grpSp>
      <p:grpSp>
        <p:nvGrpSpPr>
          <p:cNvPr id="79304" name="Group 456"/>
          <p:cNvGrpSpPr>
            <a:grpSpLocks/>
          </p:cNvGrpSpPr>
          <p:nvPr/>
        </p:nvGrpSpPr>
        <p:grpSpPr bwMode="auto">
          <a:xfrm>
            <a:off x="3035300" y="4338638"/>
            <a:ext cx="3519488" cy="1147762"/>
            <a:chOff x="1912" y="2733"/>
            <a:chExt cx="2217" cy="723"/>
          </a:xfrm>
        </p:grpSpPr>
        <p:sp>
          <p:nvSpPr>
            <p:cNvPr id="79098" name="Text Box 250"/>
            <p:cNvSpPr txBox="1">
              <a:spLocks noChangeArrowheads="1"/>
            </p:cNvSpPr>
            <p:nvPr/>
          </p:nvSpPr>
          <p:spPr bwMode="auto">
            <a:xfrm>
              <a:off x="2924" y="2733"/>
              <a:ext cx="160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000"/>
                <a:t>7</a:t>
              </a:r>
            </a:p>
          </p:txBody>
        </p:sp>
        <p:sp>
          <p:nvSpPr>
            <p:cNvPr id="79111" name="Freeform 263"/>
            <p:cNvSpPr>
              <a:spLocks/>
            </p:cNvSpPr>
            <p:nvPr/>
          </p:nvSpPr>
          <p:spPr bwMode="auto">
            <a:xfrm>
              <a:off x="1912" y="2736"/>
              <a:ext cx="2217" cy="720"/>
            </a:xfrm>
            <a:custGeom>
              <a:avLst/>
              <a:gdLst>
                <a:gd name="T0" fmla="*/ 236 w 2217"/>
                <a:gd name="T1" fmla="*/ 684 h 720"/>
                <a:gd name="T2" fmla="*/ 284 w 2217"/>
                <a:gd name="T3" fmla="*/ 96 h 720"/>
                <a:gd name="T4" fmla="*/ 1940 w 2217"/>
                <a:gd name="T5" fmla="*/ 108 h 720"/>
                <a:gd name="T6" fmla="*/ 1946 w 2217"/>
                <a:gd name="T7" fmla="*/ 72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7" h="720">
                  <a:moveTo>
                    <a:pt x="236" y="684"/>
                  </a:moveTo>
                  <a:cubicBezTo>
                    <a:pt x="118" y="438"/>
                    <a:pt x="0" y="192"/>
                    <a:pt x="284" y="96"/>
                  </a:cubicBezTo>
                  <a:cubicBezTo>
                    <a:pt x="568" y="0"/>
                    <a:pt x="1663" y="4"/>
                    <a:pt x="1940" y="108"/>
                  </a:cubicBezTo>
                  <a:cubicBezTo>
                    <a:pt x="2217" y="212"/>
                    <a:pt x="1913" y="560"/>
                    <a:pt x="1946" y="72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9305" name="Group 457"/>
          <p:cNvGrpSpPr>
            <a:grpSpLocks/>
          </p:cNvGrpSpPr>
          <p:nvPr/>
        </p:nvGrpSpPr>
        <p:grpSpPr bwMode="auto">
          <a:xfrm>
            <a:off x="5200650" y="5314950"/>
            <a:ext cx="1409700" cy="558800"/>
            <a:chOff x="3276" y="3348"/>
            <a:chExt cx="888" cy="352"/>
          </a:xfrm>
        </p:grpSpPr>
        <p:sp>
          <p:nvSpPr>
            <p:cNvPr id="79105" name="Text Box 257"/>
            <p:cNvSpPr txBox="1">
              <a:spLocks noChangeArrowheads="1"/>
            </p:cNvSpPr>
            <p:nvPr/>
          </p:nvSpPr>
          <p:spPr bwMode="auto">
            <a:xfrm>
              <a:off x="3404" y="3519"/>
              <a:ext cx="160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000"/>
                <a:t>2</a:t>
              </a:r>
            </a:p>
          </p:txBody>
        </p:sp>
        <p:sp>
          <p:nvSpPr>
            <p:cNvPr id="79108" name="Freeform 260"/>
            <p:cNvSpPr>
              <a:spLocks/>
            </p:cNvSpPr>
            <p:nvPr/>
          </p:nvSpPr>
          <p:spPr bwMode="auto">
            <a:xfrm>
              <a:off x="3276" y="3348"/>
              <a:ext cx="888" cy="352"/>
            </a:xfrm>
            <a:custGeom>
              <a:avLst/>
              <a:gdLst>
                <a:gd name="T0" fmla="*/ 0 w 888"/>
                <a:gd name="T1" fmla="*/ 0 h 352"/>
                <a:gd name="T2" fmla="*/ 246 w 888"/>
                <a:gd name="T3" fmla="*/ 312 h 352"/>
                <a:gd name="T4" fmla="*/ 888 w 888"/>
                <a:gd name="T5" fmla="*/ 240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8" h="352">
                  <a:moveTo>
                    <a:pt x="0" y="0"/>
                  </a:moveTo>
                  <a:cubicBezTo>
                    <a:pt x="49" y="136"/>
                    <a:pt x="98" y="272"/>
                    <a:pt x="246" y="312"/>
                  </a:cubicBezTo>
                  <a:cubicBezTo>
                    <a:pt x="394" y="352"/>
                    <a:pt x="781" y="251"/>
                    <a:pt x="888" y="24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9306" name="Group 458"/>
          <p:cNvGrpSpPr>
            <a:grpSpLocks/>
          </p:cNvGrpSpPr>
          <p:nvPr/>
        </p:nvGrpSpPr>
        <p:grpSpPr bwMode="auto">
          <a:xfrm>
            <a:off x="3552825" y="5324475"/>
            <a:ext cx="1562100" cy="392113"/>
            <a:chOff x="2238" y="3354"/>
            <a:chExt cx="984" cy="247"/>
          </a:xfrm>
        </p:grpSpPr>
        <p:sp>
          <p:nvSpPr>
            <p:cNvPr id="79085" name="Freeform 237"/>
            <p:cNvSpPr>
              <a:spLocks/>
            </p:cNvSpPr>
            <p:nvPr/>
          </p:nvSpPr>
          <p:spPr bwMode="auto">
            <a:xfrm>
              <a:off x="2238" y="3354"/>
              <a:ext cx="984" cy="243"/>
            </a:xfrm>
            <a:custGeom>
              <a:avLst/>
              <a:gdLst>
                <a:gd name="T0" fmla="*/ 0 w 960"/>
                <a:gd name="T1" fmla="*/ 126 h 243"/>
                <a:gd name="T2" fmla="*/ 702 w 960"/>
                <a:gd name="T3" fmla="*/ 222 h 243"/>
                <a:gd name="T4" fmla="*/ 960 w 960"/>
                <a:gd name="T5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0" h="243">
                  <a:moveTo>
                    <a:pt x="0" y="126"/>
                  </a:moveTo>
                  <a:cubicBezTo>
                    <a:pt x="271" y="184"/>
                    <a:pt x="542" y="243"/>
                    <a:pt x="702" y="222"/>
                  </a:cubicBezTo>
                  <a:cubicBezTo>
                    <a:pt x="862" y="201"/>
                    <a:pt x="911" y="100"/>
                    <a:pt x="960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099" name="Text Box 251"/>
            <p:cNvSpPr txBox="1">
              <a:spLocks noChangeArrowheads="1"/>
            </p:cNvSpPr>
            <p:nvPr/>
          </p:nvSpPr>
          <p:spPr bwMode="auto">
            <a:xfrm>
              <a:off x="2882" y="3447"/>
              <a:ext cx="160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000"/>
                <a:t>5</a:t>
              </a:r>
            </a:p>
          </p:txBody>
        </p:sp>
      </p:grpSp>
      <p:grpSp>
        <p:nvGrpSpPr>
          <p:cNvPr id="79307" name="Group 459"/>
          <p:cNvGrpSpPr>
            <a:grpSpLocks/>
          </p:cNvGrpSpPr>
          <p:nvPr/>
        </p:nvGrpSpPr>
        <p:grpSpPr bwMode="auto">
          <a:xfrm>
            <a:off x="5654675" y="5324475"/>
            <a:ext cx="495300" cy="687388"/>
            <a:chOff x="3562" y="3354"/>
            <a:chExt cx="312" cy="433"/>
          </a:xfrm>
        </p:grpSpPr>
        <p:sp>
          <p:nvSpPr>
            <p:cNvPr id="79110" name="Freeform 262"/>
            <p:cNvSpPr>
              <a:spLocks/>
            </p:cNvSpPr>
            <p:nvPr/>
          </p:nvSpPr>
          <p:spPr bwMode="auto">
            <a:xfrm>
              <a:off x="3562" y="3354"/>
              <a:ext cx="312" cy="402"/>
            </a:xfrm>
            <a:custGeom>
              <a:avLst/>
              <a:gdLst>
                <a:gd name="T0" fmla="*/ 30 w 282"/>
                <a:gd name="T1" fmla="*/ 0 h 402"/>
                <a:gd name="T2" fmla="*/ 42 w 282"/>
                <a:gd name="T3" fmla="*/ 336 h 402"/>
                <a:gd name="T4" fmla="*/ 282 w 282"/>
                <a:gd name="T5" fmla="*/ 396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2" h="402">
                  <a:moveTo>
                    <a:pt x="30" y="0"/>
                  </a:moveTo>
                  <a:cubicBezTo>
                    <a:pt x="15" y="135"/>
                    <a:pt x="0" y="270"/>
                    <a:pt x="42" y="336"/>
                  </a:cubicBezTo>
                  <a:cubicBezTo>
                    <a:pt x="84" y="402"/>
                    <a:pt x="183" y="399"/>
                    <a:pt x="282" y="396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113" name="Text Box 265"/>
            <p:cNvSpPr txBox="1">
              <a:spLocks noChangeArrowheads="1"/>
            </p:cNvSpPr>
            <p:nvPr/>
          </p:nvSpPr>
          <p:spPr bwMode="auto">
            <a:xfrm>
              <a:off x="3710" y="3633"/>
              <a:ext cx="160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000"/>
                <a:t>1</a:t>
              </a:r>
            </a:p>
          </p:txBody>
        </p:sp>
      </p:grpSp>
      <p:grpSp>
        <p:nvGrpSpPr>
          <p:cNvPr id="79308" name="Group 460"/>
          <p:cNvGrpSpPr>
            <a:grpSpLocks/>
          </p:cNvGrpSpPr>
          <p:nvPr/>
        </p:nvGrpSpPr>
        <p:grpSpPr bwMode="auto">
          <a:xfrm>
            <a:off x="3486150" y="5629275"/>
            <a:ext cx="2657475" cy="573088"/>
            <a:chOff x="2196" y="3546"/>
            <a:chExt cx="1674" cy="361"/>
          </a:xfrm>
        </p:grpSpPr>
        <p:sp>
          <p:nvSpPr>
            <p:cNvPr id="79097" name="Text Box 249"/>
            <p:cNvSpPr txBox="1">
              <a:spLocks noChangeArrowheads="1"/>
            </p:cNvSpPr>
            <p:nvPr/>
          </p:nvSpPr>
          <p:spPr bwMode="auto">
            <a:xfrm>
              <a:off x="2846" y="3747"/>
              <a:ext cx="160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000"/>
                <a:t>4</a:t>
              </a:r>
            </a:p>
          </p:txBody>
        </p:sp>
        <p:sp>
          <p:nvSpPr>
            <p:cNvPr id="79109" name="Freeform 261"/>
            <p:cNvSpPr>
              <a:spLocks/>
            </p:cNvSpPr>
            <p:nvPr/>
          </p:nvSpPr>
          <p:spPr bwMode="auto">
            <a:xfrm>
              <a:off x="2196" y="3546"/>
              <a:ext cx="1674" cy="361"/>
            </a:xfrm>
            <a:custGeom>
              <a:avLst/>
              <a:gdLst>
                <a:gd name="T0" fmla="*/ 0 w 1650"/>
                <a:gd name="T1" fmla="*/ 0 h 349"/>
                <a:gd name="T2" fmla="*/ 630 w 1650"/>
                <a:gd name="T3" fmla="*/ 306 h 349"/>
                <a:gd name="T4" fmla="*/ 1650 w 1650"/>
                <a:gd name="T5" fmla="*/ 258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50" h="349">
                  <a:moveTo>
                    <a:pt x="0" y="0"/>
                  </a:moveTo>
                  <a:cubicBezTo>
                    <a:pt x="177" y="131"/>
                    <a:pt x="355" y="263"/>
                    <a:pt x="630" y="306"/>
                  </a:cubicBezTo>
                  <a:cubicBezTo>
                    <a:pt x="905" y="349"/>
                    <a:pt x="1277" y="303"/>
                    <a:pt x="1650" y="25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9309" name="Group 461"/>
          <p:cNvGrpSpPr>
            <a:grpSpLocks/>
          </p:cNvGrpSpPr>
          <p:nvPr/>
        </p:nvGrpSpPr>
        <p:grpSpPr bwMode="auto">
          <a:xfrm>
            <a:off x="5146675" y="4833938"/>
            <a:ext cx="573088" cy="309562"/>
            <a:chOff x="3242" y="3045"/>
            <a:chExt cx="361" cy="195"/>
          </a:xfrm>
        </p:grpSpPr>
        <p:sp>
          <p:nvSpPr>
            <p:cNvPr id="79066" name="Freeform 218"/>
            <p:cNvSpPr>
              <a:spLocks/>
            </p:cNvSpPr>
            <p:nvPr/>
          </p:nvSpPr>
          <p:spPr bwMode="auto">
            <a:xfrm>
              <a:off x="3282" y="3173"/>
              <a:ext cx="288" cy="67"/>
            </a:xfrm>
            <a:custGeom>
              <a:avLst/>
              <a:gdLst>
                <a:gd name="T0" fmla="*/ 0 w 288"/>
                <a:gd name="T1" fmla="*/ 67 h 67"/>
                <a:gd name="T2" fmla="*/ 108 w 288"/>
                <a:gd name="T3" fmla="*/ 1 h 67"/>
                <a:gd name="T4" fmla="*/ 288 w 288"/>
                <a:gd name="T5" fmla="*/ 6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" h="67">
                  <a:moveTo>
                    <a:pt x="0" y="67"/>
                  </a:moveTo>
                  <a:cubicBezTo>
                    <a:pt x="30" y="34"/>
                    <a:pt x="60" y="2"/>
                    <a:pt x="108" y="1"/>
                  </a:cubicBezTo>
                  <a:cubicBezTo>
                    <a:pt x="156" y="0"/>
                    <a:pt x="222" y="30"/>
                    <a:pt x="288" y="61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102" name="Text Box 254"/>
            <p:cNvSpPr txBox="1">
              <a:spLocks noChangeArrowheads="1"/>
            </p:cNvSpPr>
            <p:nvPr/>
          </p:nvSpPr>
          <p:spPr bwMode="auto">
            <a:xfrm>
              <a:off x="3242" y="3045"/>
              <a:ext cx="361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000"/>
                <a:t>1,3,5,6</a:t>
              </a:r>
            </a:p>
          </p:txBody>
        </p:sp>
      </p:grpSp>
      <p:grpSp>
        <p:nvGrpSpPr>
          <p:cNvPr id="79311" name="Group 463"/>
          <p:cNvGrpSpPr>
            <a:grpSpLocks/>
          </p:cNvGrpSpPr>
          <p:nvPr/>
        </p:nvGrpSpPr>
        <p:grpSpPr bwMode="auto">
          <a:xfrm>
            <a:off x="5575300" y="5048250"/>
            <a:ext cx="303213" cy="336550"/>
            <a:chOff x="5824" y="3060"/>
            <a:chExt cx="191" cy="212"/>
          </a:xfrm>
        </p:grpSpPr>
        <p:sp>
          <p:nvSpPr>
            <p:cNvPr id="78860" name="Oval 12"/>
            <p:cNvSpPr>
              <a:spLocks noChangeArrowheads="1"/>
            </p:cNvSpPr>
            <p:nvPr/>
          </p:nvSpPr>
          <p:spPr bwMode="auto">
            <a:xfrm>
              <a:off x="5872" y="3112"/>
              <a:ext cx="96" cy="96"/>
            </a:xfrm>
            <a:prstGeom prst="ellipse">
              <a:avLst/>
            </a:prstGeom>
            <a:solidFill>
              <a:srgbClr val="CC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310" name="Text Box 462"/>
            <p:cNvSpPr txBox="1">
              <a:spLocks noChangeArrowheads="1"/>
            </p:cNvSpPr>
            <p:nvPr/>
          </p:nvSpPr>
          <p:spPr bwMode="auto">
            <a:xfrm>
              <a:off x="5824" y="3060"/>
              <a:ext cx="191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600" b="1"/>
                <a:t>^</a:t>
              </a:r>
            </a:p>
          </p:txBody>
        </p:sp>
      </p:grpSp>
      <p:grpSp>
        <p:nvGrpSpPr>
          <p:cNvPr id="79316" name="Group 468"/>
          <p:cNvGrpSpPr>
            <a:grpSpLocks/>
          </p:cNvGrpSpPr>
          <p:nvPr/>
        </p:nvGrpSpPr>
        <p:grpSpPr bwMode="auto">
          <a:xfrm>
            <a:off x="3365500" y="4791075"/>
            <a:ext cx="573088" cy="628650"/>
            <a:chOff x="2120" y="3018"/>
            <a:chExt cx="361" cy="396"/>
          </a:xfrm>
        </p:grpSpPr>
        <p:sp>
          <p:nvSpPr>
            <p:cNvPr id="79068" name="Freeform 220"/>
            <p:cNvSpPr>
              <a:spLocks/>
            </p:cNvSpPr>
            <p:nvPr/>
          </p:nvSpPr>
          <p:spPr bwMode="auto">
            <a:xfrm>
              <a:off x="2143" y="3018"/>
              <a:ext cx="269" cy="396"/>
            </a:xfrm>
            <a:custGeom>
              <a:avLst/>
              <a:gdLst>
                <a:gd name="T0" fmla="*/ 35 w 281"/>
                <a:gd name="T1" fmla="*/ 420 h 420"/>
                <a:gd name="T2" fmla="*/ 41 w 281"/>
                <a:gd name="T3" fmla="*/ 66 h 420"/>
                <a:gd name="T4" fmla="*/ 281 w 281"/>
                <a:gd name="T5" fmla="*/ 24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1" h="420">
                  <a:moveTo>
                    <a:pt x="35" y="420"/>
                  </a:moveTo>
                  <a:cubicBezTo>
                    <a:pt x="17" y="276"/>
                    <a:pt x="0" y="132"/>
                    <a:pt x="41" y="66"/>
                  </a:cubicBezTo>
                  <a:cubicBezTo>
                    <a:pt x="82" y="0"/>
                    <a:pt x="181" y="12"/>
                    <a:pt x="281" y="2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096" name="Text Box 248"/>
            <p:cNvSpPr txBox="1">
              <a:spLocks noChangeArrowheads="1"/>
            </p:cNvSpPr>
            <p:nvPr/>
          </p:nvSpPr>
          <p:spPr bwMode="auto">
            <a:xfrm>
              <a:off x="2120" y="3039"/>
              <a:ext cx="361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000"/>
                <a:t>1,2,3,6</a:t>
              </a:r>
            </a:p>
          </p:txBody>
        </p:sp>
      </p:grpSp>
      <p:grpSp>
        <p:nvGrpSpPr>
          <p:cNvPr id="79318" name="Group 470"/>
          <p:cNvGrpSpPr>
            <a:grpSpLocks/>
          </p:cNvGrpSpPr>
          <p:nvPr/>
        </p:nvGrpSpPr>
        <p:grpSpPr bwMode="auto">
          <a:xfrm>
            <a:off x="4575175" y="4933950"/>
            <a:ext cx="573088" cy="304800"/>
            <a:chOff x="2882" y="3108"/>
            <a:chExt cx="361" cy="192"/>
          </a:xfrm>
        </p:grpSpPr>
        <p:sp>
          <p:nvSpPr>
            <p:cNvPr id="79071" name="Freeform 223"/>
            <p:cNvSpPr>
              <a:spLocks/>
            </p:cNvSpPr>
            <p:nvPr/>
          </p:nvSpPr>
          <p:spPr bwMode="auto">
            <a:xfrm>
              <a:off x="2886" y="3108"/>
              <a:ext cx="282" cy="192"/>
            </a:xfrm>
            <a:custGeom>
              <a:avLst/>
              <a:gdLst>
                <a:gd name="T0" fmla="*/ 0 w 270"/>
                <a:gd name="T1" fmla="*/ 0 h 192"/>
                <a:gd name="T2" fmla="*/ 84 w 270"/>
                <a:gd name="T3" fmla="*/ 162 h 192"/>
                <a:gd name="T4" fmla="*/ 270 w 270"/>
                <a:gd name="T5" fmla="*/ 18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0" h="192">
                  <a:moveTo>
                    <a:pt x="0" y="0"/>
                  </a:moveTo>
                  <a:cubicBezTo>
                    <a:pt x="19" y="66"/>
                    <a:pt x="39" y="132"/>
                    <a:pt x="84" y="162"/>
                  </a:cubicBezTo>
                  <a:cubicBezTo>
                    <a:pt x="129" y="192"/>
                    <a:pt x="239" y="178"/>
                    <a:pt x="270" y="1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101" name="Text Box 253"/>
            <p:cNvSpPr txBox="1">
              <a:spLocks noChangeArrowheads="1"/>
            </p:cNvSpPr>
            <p:nvPr/>
          </p:nvSpPr>
          <p:spPr bwMode="auto">
            <a:xfrm>
              <a:off x="2882" y="3129"/>
              <a:ext cx="361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000"/>
                <a:t>1,2,3,6</a:t>
              </a:r>
            </a:p>
          </p:txBody>
        </p:sp>
      </p:grpSp>
      <p:sp>
        <p:nvSpPr>
          <p:cNvPr id="79320" name="Text Box 472"/>
          <p:cNvSpPr txBox="1">
            <a:spLocks noChangeArrowheads="1"/>
          </p:cNvSpPr>
          <p:nvPr/>
        </p:nvSpPr>
        <p:spPr bwMode="auto">
          <a:xfrm>
            <a:off x="2819400" y="5867400"/>
            <a:ext cx="869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i="1"/>
              <a:t>bubble</a:t>
            </a:r>
            <a:endParaRPr lang="en-US"/>
          </a:p>
        </p:txBody>
      </p:sp>
      <p:sp>
        <p:nvSpPr>
          <p:cNvPr id="151" name="Title 1"/>
          <p:cNvSpPr>
            <a:spLocks noGrp="1"/>
          </p:cNvSpPr>
          <p:nvPr>
            <p:ph type="title"/>
          </p:nvPr>
        </p:nvSpPr>
        <p:spPr>
          <a:xfrm>
            <a:off x="457200" y="7278"/>
            <a:ext cx="8229600" cy="1143000"/>
          </a:xfrm>
        </p:spPr>
        <p:txBody>
          <a:bodyPr/>
          <a:lstStyle/>
          <a:p>
            <a:r>
              <a:rPr lang="en-US" dirty="0" smtClean="0"/>
              <a:t>(1) classification of AS: </a:t>
            </a:r>
            <a:r>
              <a:rPr lang="en-US" dirty="0" err="1" smtClean="0"/>
              <a:t>AStalavista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474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9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9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9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9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9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9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9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9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9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9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9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9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9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79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9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9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79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7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9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9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8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79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79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9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79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79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9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9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79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9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79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0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1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79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79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1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79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79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79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79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1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79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79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1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79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1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00"/>
                                        <p:tgtEl>
                                          <p:spTgt spid="79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1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79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1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79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79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16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1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5" dur="500"/>
                                        <p:tgtEl>
                                          <p:spTgt spid="79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 nodeType="afterGroup">
                            <p:stCondLst>
                              <p:cond delay="17500"/>
                            </p:stCondLst>
                            <p:childTnLst>
                              <p:par>
                                <p:cTn id="16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79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79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17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1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7" dur="500"/>
                                        <p:tgtEl>
                                          <p:spTgt spid="79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1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500"/>
                                        <p:tgtEl>
                                          <p:spTgt spid="79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 nodeType="afterGroup">
                            <p:stCondLst>
                              <p:cond delay="19500"/>
                            </p:stCondLst>
                            <p:childTnLst>
                              <p:par>
                                <p:cTn id="18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1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 nodeType="afterGroup">
                            <p:stCondLst>
                              <p:cond delay="20500"/>
                            </p:stCondLst>
                            <p:childTnLst>
                              <p:par>
                                <p:cTn id="18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 nodeType="clickPar">
                      <p:stCondLst>
                        <p:cond delay="indefinite"/>
                      </p:stCondLst>
                      <p:childTnLst>
                        <p:par>
                          <p:cTn id="1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128" grpId="0" animBg="1"/>
      <p:bldP spid="79149" grpId="0" animBg="1"/>
      <p:bldP spid="79149" grpId="1" animBg="1"/>
      <p:bldP spid="79240" grpId="0" animBg="1"/>
      <p:bldP spid="79241" grpId="0" animBg="1"/>
      <p:bldP spid="79241" grpId="1" animBg="1"/>
      <p:bldP spid="79320" grpId="0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1622</TotalTime>
  <Words>751</Words>
  <Application>Microsoft Macintosh PowerPoint</Application>
  <PresentationFormat>On-screen Show (4:3)</PresentationFormat>
  <Paragraphs>226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Geuvadis Analysis Meeting</vt:lpstr>
      <vt:lpstr>Quantification of Splice-Forms and Variants</vt:lpstr>
      <vt:lpstr>LoF Definitions</vt:lpstr>
      <vt:lpstr>LoF Estimates</vt:lpstr>
      <vt:lpstr>Compare RNA-Seq evidence to LoF predictions</vt:lpstr>
      <vt:lpstr>Confirmation LoF SNPs in Geuvadis </vt:lpstr>
      <vt:lpstr>Allele-specific RNA Processing</vt:lpstr>
      <vt:lpstr>LoF and Alternative Splicing (AS)</vt:lpstr>
      <vt:lpstr>(1) classification of AS: AStalavista</vt:lpstr>
      <vt:lpstr>(2) AS discovery by RNA-Seq</vt:lpstr>
      <vt:lpstr>My Points</vt:lpstr>
      <vt:lpstr>Acknowledgements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Geuvadis Analysis Meeting</dc:title>
  <dc:creator>micha</dc:creator>
  <cp:lastModifiedBy>micha</cp:lastModifiedBy>
  <cp:revision>63</cp:revision>
  <cp:lastPrinted>2012-04-15T21:54:35Z</cp:lastPrinted>
  <dcterms:created xsi:type="dcterms:W3CDTF">2012-04-14T18:55:43Z</dcterms:created>
  <dcterms:modified xsi:type="dcterms:W3CDTF">2012-04-15T21:58:30Z</dcterms:modified>
</cp:coreProperties>
</file>